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48" r:id="rId1"/>
    <p:sldMasterId id="2147484618" r:id="rId2"/>
    <p:sldMasterId id="2147484677" r:id="rId3"/>
  </p:sldMasterIdLst>
  <p:notesMasterIdLst>
    <p:notesMasterId r:id="rId27"/>
  </p:notesMasterIdLst>
  <p:handoutMasterIdLst>
    <p:handoutMasterId r:id="rId28"/>
  </p:handoutMasterIdLst>
  <p:sldIdLst>
    <p:sldId id="421" r:id="rId4"/>
    <p:sldId id="591" r:id="rId5"/>
    <p:sldId id="593" r:id="rId6"/>
    <p:sldId id="598" r:id="rId7"/>
    <p:sldId id="627" r:id="rId8"/>
    <p:sldId id="599" r:id="rId9"/>
    <p:sldId id="621" r:id="rId10"/>
    <p:sldId id="613" r:id="rId11"/>
    <p:sldId id="596" r:id="rId12"/>
    <p:sldId id="618" r:id="rId13"/>
    <p:sldId id="622" r:id="rId14"/>
    <p:sldId id="623" r:id="rId15"/>
    <p:sldId id="530" r:id="rId16"/>
    <p:sldId id="624" r:id="rId17"/>
    <p:sldId id="608" r:id="rId18"/>
    <p:sldId id="610" r:id="rId19"/>
    <p:sldId id="611" r:id="rId20"/>
    <p:sldId id="625" r:id="rId21"/>
    <p:sldId id="612" r:id="rId22"/>
    <p:sldId id="620" r:id="rId23"/>
    <p:sldId id="616" r:id="rId24"/>
    <p:sldId id="619" r:id="rId25"/>
    <p:sldId id="617" r:id="rId26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C1"/>
    <a:srgbClr val="B84442"/>
    <a:srgbClr val="B77E7E"/>
    <a:srgbClr val="C78A8A"/>
    <a:srgbClr val="C08585"/>
    <a:srgbClr val="FFE812"/>
    <a:srgbClr val="C34947"/>
    <a:srgbClr val="043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87" autoAdjust="0"/>
  </p:normalViewPr>
  <p:slideViewPr>
    <p:cSldViewPr>
      <p:cViewPr>
        <p:scale>
          <a:sx n="150" d="100"/>
          <a:sy n="150" d="100"/>
        </p:scale>
        <p:origin x="-80" y="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-3232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DD0041-A04D-40D7-9260-3DCD2ECDE8E0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9A6665E-B32F-4D0A-A5D6-B11D2A083541}">
      <dgm:prSet/>
      <dgm:spPr/>
      <dgm:t>
        <a:bodyPr/>
        <a:lstStyle/>
        <a:p>
          <a:pPr marR="0" algn="ctr" rtl="0"/>
          <a:r>
            <a:rPr lang="en-GB" b="1" i="0" u="none" strike="noStrike" baseline="0" dirty="0" smtClean="0">
              <a:ln>
                <a:noFill/>
              </a:ln>
              <a:solidFill>
                <a:srgbClr val="0070C0"/>
              </a:solidFill>
              <a:latin typeface="+mn-lt"/>
            </a:rPr>
            <a:t>Implementation and monitoring</a:t>
          </a:r>
          <a:endParaRPr lang="en-GB" b="1" dirty="0" smtClean="0">
            <a:ln>
              <a:noFill/>
            </a:ln>
            <a:solidFill>
              <a:srgbClr val="0070C0"/>
            </a:solidFill>
            <a:latin typeface="+mn-lt"/>
          </a:endParaRPr>
        </a:p>
      </dgm:t>
    </dgm:pt>
    <dgm:pt modelId="{EDC95289-2C02-440D-A94D-1B668138FE76}" type="parTrans" cxnId="{3A38A6A2-51B7-4FB9-85D1-925A73639053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890A2ED7-8A5A-42DF-B8E7-F33C1B5E0C7C}" type="sibTrans" cxnId="{3A38A6A2-51B7-4FB9-85D1-925A73639053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DE7AD86E-A875-4EC5-9C4D-F793B2BF878C}">
      <dgm:prSet/>
      <dgm:spPr/>
      <dgm:t>
        <a:bodyPr/>
        <a:lstStyle/>
        <a:p>
          <a:pPr marR="0" algn="ctr" rtl="0"/>
          <a:r>
            <a:rPr lang="en-GB" b="1" i="0" u="none" strike="noStrike" baseline="0" smtClean="0">
              <a:ln>
                <a:noFill/>
              </a:ln>
              <a:solidFill>
                <a:srgbClr val="0070C0"/>
              </a:solidFill>
              <a:latin typeface="+mn-lt"/>
            </a:rPr>
            <a:t>Exit, evaluation and redesign</a:t>
          </a:r>
          <a:endParaRPr lang="en-GB" b="1" smtClean="0">
            <a:ln>
              <a:noFill/>
            </a:ln>
            <a:solidFill>
              <a:srgbClr val="0070C0"/>
            </a:solidFill>
            <a:latin typeface="+mn-lt"/>
          </a:endParaRPr>
        </a:p>
      </dgm:t>
    </dgm:pt>
    <dgm:pt modelId="{E5F09BB6-277C-4C6F-B0F7-C1B5AF9669BB}" type="parTrans" cxnId="{D47E382C-C34D-4174-AA7C-AF2039B0331A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1949EDF7-69BB-4903-A237-D4A5345950A5}" type="sibTrans" cxnId="{D47E382C-C34D-4174-AA7C-AF2039B0331A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7CF81854-AD27-4E32-99C7-21EF634F0901}">
      <dgm:prSet/>
      <dgm:spPr/>
      <dgm:t>
        <a:bodyPr/>
        <a:lstStyle/>
        <a:p>
          <a:pPr marR="0" algn="ctr" rtl="0"/>
          <a:r>
            <a:rPr lang="en-GB" b="1" smtClean="0">
              <a:ln>
                <a:noFill/>
              </a:ln>
              <a:solidFill>
                <a:srgbClr val="0070C0"/>
              </a:solidFill>
              <a:latin typeface="+mn-lt"/>
            </a:rPr>
            <a:t>Conflict analysis, assessment, strategy development and programming</a:t>
          </a:r>
        </a:p>
      </dgm:t>
    </dgm:pt>
    <dgm:pt modelId="{55E542B7-99F7-411A-B010-23927D80EFD8}" type="parTrans" cxnId="{AE16B2A2-A4BB-4538-AEBE-6D3F2D189C77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28763A0D-E2DD-4B86-AD3C-F423A1E40028}" type="sibTrans" cxnId="{AE16B2A2-A4BB-4538-AEBE-6D3F2D189C77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4172580A-0ADC-4435-8FC3-31648C7F0F64}">
      <dgm:prSet/>
      <dgm:spPr/>
      <dgm:t>
        <a:bodyPr/>
        <a:lstStyle/>
        <a:p>
          <a:r>
            <a:rPr lang="en-GB" b="1">
              <a:ln>
                <a:noFill/>
              </a:ln>
              <a:solidFill>
                <a:srgbClr val="0070C0"/>
              </a:solidFill>
              <a:latin typeface="+mn-lt"/>
            </a:rPr>
            <a:t>Design of interventions and planning for implementation</a:t>
          </a:r>
        </a:p>
      </dgm:t>
    </dgm:pt>
    <dgm:pt modelId="{466DE3D1-A68A-4DC4-83B1-810E90AB30A8}" type="parTrans" cxnId="{262737BD-EC8B-4B80-BD3A-EE21739A63D1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0FCC6335-0530-4B5E-887C-F7FDA73C676F}" type="sibTrans" cxnId="{262737BD-EC8B-4B80-BD3A-EE21739A63D1}">
      <dgm:prSet/>
      <dgm:spPr/>
      <dgm:t>
        <a:bodyPr/>
        <a:lstStyle/>
        <a:p>
          <a:endParaRPr lang="en-GB">
            <a:ln>
              <a:noFill/>
            </a:ln>
          </a:endParaRPr>
        </a:p>
      </dgm:t>
    </dgm:pt>
    <dgm:pt modelId="{C2E1C1B3-BDEA-48E9-8C92-ED1801F76427}" type="pres">
      <dgm:prSet presAssocID="{7ADD0041-A04D-40D7-9260-3DCD2ECDE8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2A6554E-D55F-4A63-B882-D70FDE93044C}" type="pres">
      <dgm:prSet presAssocID="{C9A6665E-B32F-4D0A-A5D6-B11D2A083541}" presName="dummy" presStyleCnt="0"/>
      <dgm:spPr/>
    </dgm:pt>
    <dgm:pt modelId="{B2488F09-6E2E-4905-8240-425997FAC12F}" type="pres">
      <dgm:prSet presAssocID="{C9A6665E-B32F-4D0A-A5D6-B11D2A083541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898B2A-BE02-4332-8A62-9DA8CDD641F0}" type="pres">
      <dgm:prSet presAssocID="{890A2ED7-8A5A-42DF-B8E7-F33C1B5E0C7C}" presName="sibTrans" presStyleLbl="node1" presStyleIdx="0" presStyleCnt="4"/>
      <dgm:spPr/>
      <dgm:t>
        <a:bodyPr/>
        <a:lstStyle/>
        <a:p>
          <a:endParaRPr lang="fr-FR"/>
        </a:p>
      </dgm:t>
    </dgm:pt>
    <dgm:pt modelId="{2F14BD28-B2A1-4551-BA56-C5B8B7A8A73D}" type="pres">
      <dgm:prSet presAssocID="{DE7AD86E-A875-4EC5-9C4D-F793B2BF878C}" presName="dummy" presStyleCnt="0"/>
      <dgm:spPr/>
    </dgm:pt>
    <dgm:pt modelId="{F9406B54-A442-48DA-9CF9-01DB413B03AD}" type="pres">
      <dgm:prSet presAssocID="{DE7AD86E-A875-4EC5-9C4D-F793B2BF878C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9811ED-701D-42BA-96B3-F042245DC4AF}" type="pres">
      <dgm:prSet presAssocID="{1949EDF7-69BB-4903-A237-D4A5345950A5}" presName="sibTrans" presStyleLbl="node1" presStyleIdx="1" presStyleCnt="4"/>
      <dgm:spPr/>
      <dgm:t>
        <a:bodyPr/>
        <a:lstStyle/>
        <a:p>
          <a:endParaRPr lang="fr-FR"/>
        </a:p>
      </dgm:t>
    </dgm:pt>
    <dgm:pt modelId="{C8673E92-2E96-4B10-84E0-C75A65844797}" type="pres">
      <dgm:prSet presAssocID="{7CF81854-AD27-4E32-99C7-21EF634F0901}" presName="dummy" presStyleCnt="0"/>
      <dgm:spPr/>
    </dgm:pt>
    <dgm:pt modelId="{1EEC0830-DC58-428A-9CBB-088698B524A3}" type="pres">
      <dgm:prSet presAssocID="{7CF81854-AD27-4E32-99C7-21EF634F0901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BA0375-4210-4A6C-902C-82D1845BF335}" type="pres">
      <dgm:prSet presAssocID="{28763A0D-E2DD-4B86-AD3C-F423A1E40028}" presName="sibTrans" presStyleLbl="node1" presStyleIdx="2" presStyleCnt="4"/>
      <dgm:spPr/>
      <dgm:t>
        <a:bodyPr/>
        <a:lstStyle/>
        <a:p>
          <a:endParaRPr lang="fr-FR"/>
        </a:p>
      </dgm:t>
    </dgm:pt>
    <dgm:pt modelId="{62D5E331-1B9E-4EE6-8C43-9D73A3821F2C}" type="pres">
      <dgm:prSet presAssocID="{4172580A-0ADC-4435-8FC3-31648C7F0F64}" presName="dummy" presStyleCnt="0"/>
      <dgm:spPr/>
    </dgm:pt>
    <dgm:pt modelId="{996F27AF-2519-4B72-9388-28620FDC2C76}" type="pres">
      <dgm:prSet presAssocID="{4172580A-0ADC-4435-8FC3-31648C7F0F64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830544-14C6-47AC-99D5-6E52EF706075}" type="pres">
      <dgm:prSet presAssocID="{0FCC6335-0530-4B5E-887C-F7FDA73C676F}" presName="sibTrans" presStyleLbl="node1" presStyleIdx="3" presStyleCnt="4"/>
      <dgm:spPr/>
      <dgm:t>
        <a:bodyPr/>
        <a:lstStyle/>
        <a:p>
          <a:endParaRPr lang="fr-FR"/>
        </a:p>
      </dgm:t>
    </dgm:pt>
  </dgm:ptLst>
  <dgm:cxnLst>
    <dgm:cxn modelId="{B0885AE3-AB4A-4277-9F28-7B3AE93DEE25}" type="presOf" srcId="{1949EDF7-69BB-4903-A237-D4A5345950A5}" destId="{199811ED-701D-42BA-96B3-F042245DC4AF}" srcOrd="0" destOrd="0" presId="urn:microsoft.com/office/officeart/2005/8/layout/cycle1"/>
    <dgm:cxn modelId="{709EC9C4-B12C-4382-9F6E-AE7790455953}" type="presOf" srcId="{DE7AD86E-A875-4EC5-9C4D-F793B2BF878C}" destId="{F9406B54-A442-48DA-9CF9-01DB413B03AD}" srcOrd="0" destOrd="0" presId="urn:microsoft.com/office/officeart/2005/8/layout/cycle1"/>
    <dgm:cxn modelId="{AE16B2A2-A4BB-4538-AEBE-6D3F2D189C77}" srcId="{7ADD0041-A04D-40D7-9260-3DCD2ECDE8E0}" destId="{7CF81854-AD27-4E32-99C7-21EF634F0901}" srcOrd="2" destOrd="0" parTransId="{55E542B7-99F7-411A-B010-23927D80EFD8}" sibTransId="{28763A0D-E2DD-4B86-AD3C-F423A1E40028}"/>
    <dgm:cxn modelId="{DB1BC647-D074-454A-A6B4-F71AEF902C96}" type="presOf" srcId="{0FCC6335-0530-4B5E-887C-F7FDA73C676F}" destId="{7F830544-14C6-47AC-99D5-6E52EF706075}" srcOrd="0" destOrd="0" presId="urn:microsoft.com/office/officeart/2005/8/layout/cycle1"/>
    <dgm:cxn modelId="{C17C41F2-CB66-49DD-B6B6-131D6F8912A1}" type="presOf" srcId="{C9A6665E-B32F-4D0A-A5D6-B11D2A083541}" destId="{B2488F09-6E2E-4905-8240-425997FAC12F}" srcOrd="0" destOrd="0" presId="urn:microsoft.com/office/officeart/2005/8/layout/cycle1"/>
    <dgm:cxn modelId="{A05A4B33-DACE-42B4-A7AE-6286E133F6BF}" type="presOf" srcId="{7ADD0041-A04D-40D7-9260-3DCD2ECDE8E0}" destId="{C2E1C1B3-BDEA-48E9-8C92-ED1801F76427}" srcOrd="0" destOrd="0" presId="urn:microsoft.com/office/officeart/2005/8/layout/cycle1"/>
    <dgm:cxn modelId="{487D1300-67CD-45D8-BB4F-A429CB03805E}" type="presOf" srcId="{4172580A-0ADC-4435-8FC3-31648C7F0F64}" destId="{996F27AF-2519-4B72-9388-28620FDC2C76}" srcOrd="0" destOrd="0" presId="urn:microsoft.com/office/officeart/2005/8/layout/cycle1"/>
    <dgm:cxn modelId="{262737BD-EC8B-4B80-BD3A-EE21739A63D1}" srcId="{7ADD0041-A04D-40D7-9260-3DCD2ECDE8E0}" destId="{4172580A-0ADC-4435-8FC3-31648C7F0F64}" srcOrd="3" destOrd="0" parTransId="{466DE3D1-A68A-4DC4-83B1-810E90AB30A8}" sibTransId="{0FCC6335-0530-4B5E-887C-F7FDA73C676F}"/>
    <dgm:cxn modelId="{3A38A6A2-51B7-4FB9-85D1-925A73639053}" srcId="{7ADD0041-A04D-40D7-9260-3DCD2ECDE8E0}" destId="{C9A6665E-B32F-4D0A-A5D6-B11D2A083541}" srcOrd="0" destOrd="0" parTransId="{EDC95289-2C02-440D-A94D-1B668138FE76}" sibTransId="{890A2ED7-8A5A-42DF-B8E7-F33C1B5E0C7C}"/>
    <dgm:cxn modelId="{7A56394F-7AE1-4689-B80F-4856C8C2EA27}" type="presOf" srcId="{28763A0D-E2DD-4B86-AD3C-F423A1E40028}" destId="{2BBA0375-4210-4A6C-902C-82D1845BF335}" srcOrd="0" destOrd="0" presId="urn:microsoft.com/office/officeart/2005/8/layout/cycle1"/>
    <dgm:cxn modelId="{D80F53E6-0548-474A-BC13-CD423B4ADE33}" type="presOf" srcId="{890A2ED7-8A5A-42DF-B8E7-F33C1B5E0C7C}" destId="{31898B2A-BE02-4332-8A62-9DA8CDD641F0}" srcOrd="0" destOrd="0" presId="urn:microsoft.com/office/officeart/2005/8/layout/cycle1"/>
    <dgm:cxn modelId="{D47E382C-C34D-4174-AA7C-AF2039B0331A}" srcId="{7ADD0041-A04D-40D7-9260-3DCD2ECDE8E0}" destId="{DE7AD86E-A875-4EC5-9C4D-F793B2BF878C}" srcOrd="1" destOrd="0" parTransId="{E5F09BB6-277C-4C6F-B0F7-C1B5AF9669BB}" sibTransId="{1949EDF7-69BB-4903-A237-D4A5345950A5}"/>
    <dgm:cxn modelId="{EAB5EEF7-3855-458B-9703-DEB37563B6FF}" type="presOf" srcId="{7CF81854-AD27-4E32-99C7-21EF634F0901}" destId="{1EEC0830-DC58-428A-9CBB-088698B524A3}" srcOrd="0" destOrd="0" presId="urn:microsoft.com/office/officeart/2005/8/layout/cycle1"/>
    <dgm:cxn modelId="{24368D99-AE43-4626-8619-750D24AE3FC1}" type="presParOf" srcId="{C2E1C1B3-BDEA-48E9-8C92-ED1801F76427}" destId="{52A6554E-D55F-4A63-B882-D70FDE93044C}" srcOrd="0" destOrd="0" presId="urn:microsoft.com/office/officeart/2005/8/layout/cycle1"/>
    <dgm:cxn modelId="{561DE186-6D6F-4ED1-B90B-E2C20E7B6867}" type="presParOf" srcId="{C2E1C1B3-BDEA-48E9-8C92-ED1801F76427}" destId="{B2488F09-6E2E-4905-8240-425997FAC12F}" srcOrd="1" destOrd="0" presId="urn:microsoft.com/office/officeart/2005/8/layout/cycle1"/>
    <dgm:cxn modelId="{86D9A21F-5124-4E29-AD89-B2CFD119C2AF}" type="presParOf" srcId="{C2E1C1B3-BDEA-48E9-8C92-ED1801F76427}" destId="{31898B2A-BE02-4332-8A62-9DA8CDD641F0}" srcOrd="2" destOrd="0" presId="urn:microsoft.com/office/officeart/2005/8/layout/cycle1"/>
    <dgm:cxn modelId="{05066C71-ED40-4E45-807D-9B4408429286}" type="presParOf" srcId="{C2E1C1B3-BDEA-48E9-8C92-ED1801F76427}" destId="{2F14BD28-B2A1-4551-BA56-C5B8B7A8A73D}" srcOrd="3" destOrd="0" presId="urn:microsoft.com/office/officeart/2005/8/layout/cycle1"/>
    <dgm:cxn modelId="{0221F3D5-C949-4D87-862D-31B55B3DADD2}" type="presParOf" srcId="{C2E1C1B3-BDEA-48E9-8C92-ED1801F76427}" destId="{F9406B54-A442-48DA-9CF9-01DB413B03AD}" srcOrd="4" destOrd="0" presId="urn:microsoft.com/office/officeart/2005/8/layout/cycle1"/>
    <dgm:cxn modelId="{AFE8EBE6-B846-4FBB-9884-94248D71B31D}" type="presParOf" srcId="{C2E1C1B3-BDEA-48E9-8C92-ED1801F76427}" destId="{199811ED-701D-42BA-96B3-F042245DC4AF}" srcOrd="5" destOrd="0" presId="urn:microsoft.com/office/officeart/2005/8/layout/cycle1"/>
    <dgm:cxn modelId="{C22E6F83-CEB8-4630-82F0-E443730623E4}" type="presParOf" srcId="{C2E1C1B3-BDEA-48E9-8C92-ED1801F76427}" destId="{C8673E92-2E96-4B10-84E0-C75A65844797}" srcOrd="6" destOrd="0" presId="urn:microsoft.com/office/officeart/2005/8/layout/cycle1"/>
    <dgm:cxn modelId="{D3AAE4AF-F489-4C43-8C09-F35425668D54}" type="presParOf" srcId="{C2E1C1B3-BDEA-48E9-8C92-ED1801F76427}" destId="{1EEC0830-DC58-428A-9CBB-088698B524A3}" srcOrd="7" destOrd="0" presId="urn:microsoft.com/office/officeart/2005/8/layout/cycle1"/>
    <dgm:cxn modelId="{B6B62C39-4E0F-4A27-91E1-07E12B37D513}" type="presParOf" srcId="{C2E1C1B3-BDEA-48E9-8C92-ED1801F76427}" destId="{2BBA0375-4210-4A6C-902C-82D1845BF335}" srcOrd="8" destOrd="0" presId="urn:microsoft.com/office/officeart/2005/8/layout/cycle1"/>
    <dgm:cxn modelId="{2816EB75-E8D6-490F-98F8-EDEA44FC2045}" type="presParOf" srcId="{C2E1C1B3-BDEA-48E9-8C92-ED1801F76427}" destId="{62D5E331-1B9E-4EE6-8C43-9D73A3821F2C}" srcOrd="9" destOrd="0" presId="urn:microsoft.com/office/officeart/2005/8/layout/cycle1"/>
    <dgm:cxn modelId="{50D32A09-753D-4FDF-A0F5-33CE3306A223}" type="presParOf" srcId="{C2E1C1B3-BDEA-48E9-8C92-ED1801F76427}" destId="{996F27AF-2519-4B72-9388-28620FDC2C76}" srcOrd="10" destOrd="0" presId="urn:microsoft.com/office/officeart/2005/8/layout/cycle1"/>
    <dgm:cxn modelId="{52F0CCFF-0E6C-4A8A-A226-576E01B98481}" type="presParOf" srcId="{C2E1C1B3-BDEA-48E9-8C92-ED1801F76427}" destId="{7F830544-14C6-47AC-99D5-6E52EF706075}" srcOrd="11" destOrd="0" presId="urn:microsoft.com/office/officeart/2005/8/layout/cycle1"/>
  </dgm:cxnLst>
  <dgm:bg>
    <a:noFill/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7ED178-1E2E-564E-8984-731B9EBED18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0EFF15-8CCF-7746-BA53-BA39A59F4B89}">
      <dgm:prSet phldrT="[Text]" custT="1"/>
      <dgm:spPr/>
      <dgm:t>
        <a:bodyPr/>
        <a:lstStyle/>
        <a:p>
          <a:r>
            <a:rPr lang="en-US" sz="900" b="1" dirty="0">
              <a:solidFill>
                <a:srgbClr val="000000"/>
              </a:solidFill>
              <a:latin typeface="Helvetica"/>
              <a:cs typeface="Helvetica"/>
            </a:rPr>
            <a:t>EU Conflict Analysis - can include</a:t>
          </a:r>
        </a:p>
      </dgm:t>
    </dgm:pt>
    <dgm:pt modelId="{5B9A2350-3761-0B45-BC58-48BF7FBB8FCE}" type="parTrans" cxnId="{52940699-2707-EB47-A371-06047D3841C0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B1EB5D33-56A4-9845-AB87-D94D561592D5}" type="sibTrans" cxnId="{52940699-2707-EB47-A371-06047D3841C0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1F3B3C0E-2BE7-B64D-A260-5B111BC709D2}">
      <dgm:prSet phldrT="[Text]" custT="1"/>
      <dgm:spPr/>
      <dgm:t>
        <a:bodyPr/>
        <a:lstStyle/>
        <a:p>
          <a:r>
            <a:rPr lang="en-US" sz="900" b="1" dirty="0">
              <a:solidFill>
                <a:srgbClr val="000000"/>
              </a:solidFill>
              <a:latin typeface="Helvetica"/>
              <a:cs typeface="Helvetica"/>
            </a:rPr>
            <a:t>Desk-based studies</a:t>
          </a:r>
        </a:p>
      </dgm:t>
    </dgm:pt>
    <dgm:pt modelId="{8DF569F3-D02F-754B-981C-15C25B8B6E13}" type="parTrans" cxnId="{2611E334-42CE-E64A-9A84-09B814AC7FEB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C94BBF1D-4B90-0342-9EFC-400789025CA1}" type="sibTrans" cxnId="{2611E334-42CE-E64A-9A84-09B814AC7FEB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89E54876-699C-C74E-9282-AACEFE8EA103}">
      <dgm:prSet phldrT="[Text]" custT="1"/>
      <dgm:spPr/>
      <dgm:t>
        <a:bodyPr/>
        <a:lstStyle/>
        <a:p>
          <a:r>
            <a:rPr lang="en-US" sz="900" b="1" dirty="0">
              <a:solidFill>
                <a:srgbClr val="000000"/>
              </a:solidFill>
              <a:latin typeface="Helvetica"/>
              <a:cs typeface="Helvetica"/>
            </a:rPr>
            <a:t>In-country research reports</a:t>
          </a:r>
        </a:p>
      </dgm:t>
    </dgm:pt>
    <dgm:pt modelId="{A89C2E49-761A-D148-AA0C-4BFD6D8BDAE6}" type="parTrans" cxnId="{3BECFF67-CF3E-3E4B-96F6-838A11D8569E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8183C829-0898-3F48-A947-4FF2A39FEE10}" type="sibTrans" cxnId="{3BECFF67-CF3E-3E4B-96F6-838A11D8569E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FEBE8C1E-09AF-3041-9143-8F43CD7EB809}">
      <dgm:prSet phldrT="[Text]" custT="1"/>
      <dgm:spPr/>
      <dgm:t>
        <a:bodyPr/>
        <a:lstStyle/>
        <a:p>
          <a:r>
            <a:rPr lang="en-US" sz="900" b="1" dirty="0" err="1">
              <a:solidFill>
                <a:srgbClr val="000000"/>
              </a:solidFill>
              <a:latin typeface="Helvetica"/>
              <a:cs typeface="Helvetica"/>
            </a:rPr>
            <a:t>Specialised</a:t>
          </a:r>
          <a:r>
            <a:rPr lang="en-US" sz="900" b="1" dirty="0">
              <a:solidFill>
                <a:srgbClr val="000000"/>
              </a:solidFill>
              <a:latin typeface="Helvetica"/>
              <a:cs typeface="Helvetica"/>
            </a:rPr>
            <a:t> assessments, e.g. PEA</a:t>
          </a:r>
        </a:p>
      </dgm:t>
    </dgm:pt>
    <dgm:pt modelId="{BE35DF8C-B677-E947-851A-7F0321B827CB}" type="parTrans" cxnId="{A30D909F-E2E2-4E4A-B286-6BA81CCF1868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B046E265-BDB3-394C-A599-03FA223823BB}" type="sibTrans" cxnId="{A30D909F-E2E2-4E4A-B286-6BA81CCF1868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D456952B-BE4F-164D-A3F3-40091277E3C0}">
      <dgm:prSet phldrT="[Text]" custT="1"/>
      <dgm:spPr/>
      <dgm:t>
        <a:bodyPr/>
        <a:lstStyle/>
        <a:p>
          <a:r>
            <a:rPr lang="en-US" sz="900" b="1" dirty="0">
              <a:solidFill>
                <a:srgbClr val="000000"/>
              </a:solidFill>
              <a:latin typeface="Helvetica"/>
              <a:cs typeface="Helvetica"/>
            </a:rPr>
            <a:t>In-house CA workshops (HQ or Delegation)</a:t>
          </a:r>
        </a:p>
      </dgm:t>
    </dgm:pt>
    <dgm:pt modelId="{7D6C3208-7EAD-384E-9C63-C1597379AC79}" type="parTrans" cxnId="{3A28DA8D-261E-2145-AF66-62A4BA6C62D8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0BE575CE-6587-AE40-88E1-743FB896E22A}" type="sibTrans" cxnId="{3A28DA8D-261E-2145-AF66-62A4BA6C62D8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387E4A34-8C45-0845-B607-E415F450DB19}">
      <dgm:prSet phldrT="[Text]" custT="1"/>
      <dgm:spPr/>
      <dgm:t>
        <a:bodyPr/>
        <a:lstStyle/>
        <a:p>
          <a:r>
            <a:rPr lang="en-US" sz="900" b="1" dirty="0">
              <a:solidFill>
                <a:schemeClr val="tx1"/>
              </a:solidFill>
              <a:latin typeface="Helvetica"/>
              <a:cs typeface="Helvetica"/>
            </a:rPr>
            <a:t>External workshops, e.g. CSDN meetings</a:t>
          </a:r>
        </a:p>
      </dgm:t>
    </dgm:pt>
    <dgm:pt modelId="{0AE04FF5-F11C-3A43-9E58-F00AF3B2115E}" type="parTrans" cxnId="{289146C6-481C-BA47-911A-BBF280ED4144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2378C858-AE7A-EB45-92F2-602E4A6C664A}" type="sibTrans" cxnId="{289146C6-481C-BA47-911A-BBF280ED4144}">
      <dgm:prSet/>
      <dgm:spPr/>
      <dgm:t>
        <a:bodyPr/>
        <a:lstStyle/>
        <a:p>
          <a:endParaRPr lang="en-US" sz="900">
            <a:latin typeface="Helvetica"/>
            <a:cs typeface="Helvetica"/>
          </a:endParaRPr>
        </a:p>
      </dgm:t>
    </dgm:pt>
    <dgm:pt modelId="{54DE5D01-D7B8-8D44-A224-9B38F4B24D5A}" type="pres">
      <dgm:prSet presAssocID="{707ED178-1E2E-564E-8984-731B9EBED1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54D5E0B-1BC5-DF40-8BC6-1D89656F7BF3}" type="pres">
      <dgm:prSet presAssocID="{5D0EFF15-8CCF-7746-BA53-BA39A59F4B89}" presName="centerShape" presStyleLbl="node0" presStyleIdx="0" presStyleCnt="1"/>
      <dgm:spPr/>
      <dgm:t>
        <a:bodyPr/>
        <a:lstStyle/>
        <a:p>
          <a:endParaRPr lang="en-US"/>
        </a:p>
      </dgm:t>
    </dgm:pt>
    <dgm:pt modelId="{C9B310CF-E384-AF4F-B4F1-1832BDB39EBB}" type="pres">
      <dgm:prSet presAssocID="{1F3B3C0E-2BE7-B64D-A260-5B111BC709D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50B3D-DE53-B349-B9D9-D7A4E809BC14}" type="pres">
      <dgm:prSet presAssocID="{1F3B3C0E-2BE7-B64D-A260-5B111BC709D2}" presName="dummy" presStyleCnt="0"/>
      <dgm:spPr/>
    </dgm:pt>
    <dgm:pt modelId="{738F0983-AB25-E14A-BD79-D4D3A8231289}" type="pres">
      <dgm:prSet presAssocID="{C94BBF1D-4B90-0342-9EFC-400789025CA1}" presName="sibTrans" presStyleLbl="sibTrans2D1" presStyleIdx="0" presStyleCnt="5"/>
      <dgm:spPr/>
      <dgm:t>
        <a:bodyPr/>
        <a:lstStyle/>
        <a:p>
          <a:endParaRPr lang="en-US"/>
        </a:p>
      </dgm:t>
    </dgm:pt>
    <dgm:pt modelId="{D814558A-DC4A-E445-AB1D-662DC02FF77E}" type="pres">
      <dgm:prSet presAssocID="{89E54876-699C-C74E-9282-AACEFE8EA10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8EB88-A4CF-054A-B655-3516614330A3}" type="pres">
      <dgm:prSet presAssocID="{89E54876-699C-C74E-9282-AACEFE8EA103}" presName="dummy" presStyleCnt="0"/>
      <dgm:spPr/>
    </dgm:pt>
    <dgm:pt modelId="{D512FDAC-A8D2-8542-899D-148A4016B2FE}" type="pres">
      <dgm:prSet presAssocID="{8183C829-0898-3F48-A947-4FF2A39FEE10}" presName="sibTrans" presStyleLbl="sibTrans2D1" presStyleIdx="1" presStyleCnt="5"/>
      <dgm:spPr/>
      <dgm:t>
        <a:bodyPr/>
        <a:lstStyle/>
        <a:p>
          <a:endParaRPr lang="en-US"/>
        </a:p>
      </dgm:t>
    </dgm:pt>
    <dgm:pt modelId="{719B4601-97EA-7A40-9DCE-29D96F768BAF}" type="pres">
      <dgm:prSet presAssocID="{FEBE8C1E-09AF-3041-9143-8F43CD7EB80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29763-7910-224E-A642-21908EDDF979}" type="pres">
      <dgm:prSet presAssocID="{FEBE8C1E-09AF-3041-9143-8F43CD7EB809}" presName="dummy" presStyleCnt="0"/>
      <dgm:spPr/>
    </dgm:pt>
    <dgm:pt modelId="{17599F12-030C-6447-8A5F-DB9EB33826CE}" type="pres">
      <dgm:prSet presAssocID="{B046E265-BDB3-394C-A599-03FA223823BB}" presName="sibTrans" presStyleLbl="sibTrans2D1" presStyleIdx="2" presStyleCnt="5"/>
      <dgm:spPr/>
      <dgm:t>
        <a:bodyPr/>
        <a:lstStyle/>
        <a:p>
          <a:endParaRPr lang="en-US"/>
        </a:p>
      </dgm:t>
    </dgm:pt>
    <dgm:pt modelId="{1BB676E6-1252-6846-A4D5-554399D13032}" type="pres">
      <dgm:prSet presAssocID="{D456952B-BE4F-164D-A3F3-40091277E3C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1DAD1-A5DC-D740-95D8-670F94C32454}" type="pres">
      <dgm:prSet presAssocID="{D456952B-BE4F-164D-A3F3-40091277E3C0}" presName="dummy" presStyleCnt="0"/>
      <dgm:spPr/>
    </dgm:pt>
    <dgm:pt modelId="{2B2E0F53-8DC3-5D45-BD32-A2FB34925F4B}" type="pres">
      <dgm:prSet presAssocID="{0BE575CE-6587-AE40-88E1-743FB896E22A}" presName="sibTrans" presStyleLbl="sibTrans2D1" presStyleIdx="3" presStyleCnt="5"/>
      <dgm:spPr/>
      <dgm:t>
        <a:bodyPr/>
        <a:lstStyle/>
        <a:p>
          <a:endParaRPr lang="en-US"/>
        </a:p>
      </dgm:t>
    </dgm:pt>
    <dgm:pt modelId="{5F10D443-FCC8-D848-83B8-E335F707227D}" type="pres">
      <dgm:prSet presAssocID="{387E4A34-8C45-0845-B607-E415F450DB1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4E2E03-62E0-2742-AE6F-2557423A5D2E}" type="pres">
      <dgm:prSet presAssocID="{387E4A34-8C45-0845-B607-E415F450DB19}" presName="dummy" presStyleCnt="0"/>
      <dgm:spPr/>
    </dgm:pt>
    <dgm:pt modelId="{ABA2487A-80A9-A541-B337-023603EEBA16}" type="pres">
      <dgm:prSet presAssocID="{2378C858-AE7A-EB45-92F2-602E4A6C664A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3A28DA8D-261E-2145-AF66-62A4BA6C62D8}" srcId="{5D0EFF15-8CCF-7746-BA53-BA39A59F4B89}" destId="{D456952B-BE4F-164D-A3F3-40091277E3C0}" srcOrd="3" destOrd="0" parTransId="{7D6C3208-7EAD-384E-9C63-C1597379AC79}" sibTransId="{0BE575CE-6587-AE40-88E1-743FB896E22A}"/>
    <dgm:cxn modelId="{0B59D247-094E-43C1-80FB-EF00A0D48132}" type="presOf" srcId="{FEBE8C1E-09AF-3041-9143-8F43CD7EB809}" destId="{719B4601-97EA-7A40-9DCE-29D96F768BAF}" srcOrd="0" destOrd="0" presId="urn:microsoft.com/office/officeart/2005/8/layout/radial6"/>
    <dgm:cxn modelId="{2611E334-42CE-E64A-9A84-09B814AC7FEB}" srcId="{5D0EFF15-8CCF-7746-BA53-BA39A59F4B89}" destId="{1F3B3C0E-2BE7-B64D-A260-5B111BC709D2}" srcOrd="0" destOrd="0" parTransId="{8DF569F3-D02F-754B-981C-15C25B8B6E13}" sibTransId="{C94BBF1D-4B90-0342-9EFC-400789025CA1}"/>
    <dgm:cxn modelId="{289146C6-481C-BA47-911A-BBF280ED4144}" srcId="{5D0EFF15-8CCF-7746-BA53-BA39A59F4B89}" destId="{387E4A34-8C45-0845-B607-E415F450DB19}" srcOrd="4" destOrd="0" parTransId="{0AE04FF5-F11C-3A43-9E58-F00AF3B2115E}" sibTransId="{2378C858-AE7A-EB45-92F2-602E4A6C664A}"/>
    <dgm:cxn modelId="{ECBF28E9-BDE7-4E66-BCBF-22A60390980C}" type="presOf" srcId="{5D0EFF15-8CCF-7746-BA53-BA39A59F4B89}" destId="{354D5E0B-1BC5-DF40-8BC6-1D89656F7BF3}" srcOrd="0" destOrd="0" presId="urn:microsoft.com/office/officeart/2005/8/layout/radial6"/>
    <dgm:cxn modelId="{B64D0FA8-80A2-438D-9C7A-42EBC7B1A3A0}" type="presOf" srcId="{C94BBF1D-4B90-0342-9EFC-400789025CA1}" destId="{738F0983-AB25-E14A-BD79-D4D3A8231289}" srcOrd="0" destOrd="0" presId="urn:microsoft.com/office/officeart/2005/8/layout/radial6"/>
    <dgm:cxn modelId="{3BECFF67-CF3E-3E4B-96F6-838A11D8569E}" srcId="{5D0EFF15-8CCF-7746-BA53-BA39A59F4B89}" destId="{89E54876-699C-C74E-9282-AACEFE8EA103}" srcOrd="1" destOrd="0" parTransId="{A89C2E49-761A-D148-AA0C-4BFD6D8BDAE6}" sibTransId="{8183C829-0898-3F48-A947-4FF2A39FEE10}"/>
    <dgm:cxn modelId="{7B25E39C-6D3A-47E9-B83E-46F127D7F0F8}" type="presOf" srcId="{2378C858-AE7A-EB45-92F2-602E4A6C664A}" destId="{ABA2487A-80A9-A541-B337-023603EEBA16}" srcOrd="0" destOrd="0" presId="urn:microsoft.com/office/officeart/2005/8/layout/radial6"/>
    <dgm:cxn modelId="{8C5060F6-F6F7-405F-86F8-A54389B61B4D}" type="presOf" srcId="{8183C829-0898-3F48-A947-4FF2A39FEE10}" destId="{D512FDAC-A8D2-8542-899D-148A4016B2FE}" srcOrd="0" destOrd="0" presId="urn:microsoft.com/office/officeart/2005/8/layout/radial6"/>
    <dgm:cxn modelId="{CA96C0B6-B900-4F5F-8B10-13116BB0FD4A}" type="presOf" srcId="{707ED178-1E2E-564E-8984-731B9EBED18F}" destId="{54DE5D01-D7B8-8D44-A224-9B38F4B24D5A}" srcOrd="0" destOrd="0" presId="urn:microsoft.com/office/officeart/2005/8/layout/radial6"/>
    <dgm:cxn modelId="{5DD5990E-E87D-4BC1-822E-B4DB0F51DE7C}" type="presOf" srcId="{0BE575CE-6587-AE40-88E1-743FB896E22A}" destId="{2B2E0F53-8DC3-5D45-BD32-A2FB34925F4B}" srcOrd="0" destOrd="0" presId="urn:microsoft.com/office/officeart/2005/8/layout/radial6"/>
    <dgm:cxn modelId="{52940699-2707-EB47-A371-06047D3841C0}" srcId="{707ED178-1E2E-564E-8984-731B9EBED18F}" destId="{5D0EFF15-8CCF-7746-BA53-BA39A59F4B89}" srcOrd="0" destOrd="0" parTransId="{5B9A2350-3761-0B45-BC58-48BF7FBB8FCE}" sibTransId="{B1EB5D33-56A4-9845-AB87-D94D561592D5}"/>
    <dgm:cxn modelId="{DF3AFD47-6682-4A80-A5B4-9DA38A28647B}" type="presOf" srcId="{D456952B-BE4F-164D-A3F3-40091277E3C0}" destId="{1BB676E6-1252-6846-A4D5-554399D13032}" srcOrd="0" destOrd="0" presId="urn:microsoft.com/office/officeart/2005/8/layout/radial6"/>
    <dgm:cxn modelId="{7B622D9E-D306-4CB1-9276-5DFAEA7DBABC}" type="presOf" srcId="{89E54876-699C-C74E-9282-AACEFE8EA103}" destId="{D814558A-DC4A-E445-AB1D-662DC02FF77E}" srcOrd="0" destOrd="0" presId="urn:microsoft.com/office/officeart/2005/8/layout/radial6"/>
    <dgm:cxn modelId="{C2A631A1-0D2A-4BC3-8EF7-6142105F91B5}" type="presOf" srcId="{387E4A34-8C45-0845-B607-E415F450DB19}" destId="{5F10D443-FCC8-D848-83B8-E335F707227D}" srcOrd="0" destOrd="0" presId="urn:microsoft.com/office/officeart/2005/8/layout/radial6"/>
    <dgm:cxn modelId="{DB01F0F3-02CC-4E30-B040-0F908014408C}" type="presOf" srcId="{1F3B3C0E-2BE7-B64D-A260-5B111BC709D2}" destId="{C9B310CF-E384-AF4F-B4F1-1832BDB39EBB}" srcOrd="0" destOrd="0" presId="urn:microsoft.com/office/officeart/2005/8/layout/radial6"/>
    <dgm:cxn modelId="{A30D909F-E2E2-4E4A-B286-6BA81CCF1868}" srcId="{5D0EFF15-8CCF-7746-BA53-BA39A59F4B89}" destId="{FEBE8C1E-09AF-3041-9143-8F43CD7EB809}" srcOrd="2" destOrd="0" parTransId="{BE35DF8C-B677-E947-851A-7F0321B827CB}" sibTransId="{B046E265-BDB3-394C-A599-03FA223823BB}"/>
    <dgm:cxn modelId="{25232F76-CB84-4A64-9511-17E126486491}" type="presOf" srcId="{B046E265-BDB3-394C-A599-03FA223823BB}" destId="{17599F12-030C-6447-8A5F-DB9EB33826CE}" srcOrd="0" destOrd="0" presId="urn:microsoft.com/office/officeart/2005/8/layout/radial6"/>
    <dgm:cxn modelId="{3F7FA5E8-4A63-4C2B-A11B-C1E4714DE50E}" type="presParOf" srcId="{54DE5D01-D7B8-8D44-A224-9B38F4B24D5A}" destId="{354D5E0B-1BC5-DF40-8BC6-1D89656F7BF3}" srcOrd="0" destOrd="0" presId="urn:microsoft.com/office/officeart/2005/8/layout/radial6"/>
    <dgm:cxn modelId="{C1665646-9C1C-46A4-88E7-E4BE48DB9071}" type="presParOf" srcId="{54DE5D01-D7B8-8D44-A224-9B38F4B24D5A}" destId="{C9B310CF-E384-AF4F-B4F1-1832BDB39EBB}" srcOrd="1" destOrd="0" presId="urn:microsoft.com/office/officeart/2005/8/layout/radial6"/>
    <dgm:cxn modelId="{38224EFE-7049-498E-B107-9596C38E0F6B}" type="presParOf" srcId="{54DE5D01-D7B8-8D44-A224-9B38F4B24D5A}" destId="{1D350B3D-DE53-B349-B9D9-D7A4E809BC14}" srcOrd="2" destOrd="0" presId="urn:microsoft.com/office/officeart/2005/8/layout/radial6"/>
    <dgm:cxn modelId="{B558653C-46E8-40A9-9490-098113F0A8FA}" type="presParOf" srcId="{54DE5D01-D7B8-8D44-A224-9B38F4B24D5A}" destId="{738F0983-AB25-E14A-BD79-D4D3A8231289}" srcOrd="3" destOrd="0" presId="urn:microsoft.com/office/officeart/2005/8/layout/radial6"/>
    <dgm:cxn modelId="{B1BE56AA-4A5D-4322-A883-4AD4BB461BD4}" type="presParOf" srcId="{54DE5D01-D7B8-8D44-A224-9B38F4B24D5A}" destId="{D814558A-DC4A-E445-AB1D-662DC02FF77E}" srcOrd="4" destOrd="0" presId="urn:microsoft.com/office/officeart/2005/8/layout/radial6"/>
    <dgm:cxn modelId="{725D0A52-6B5A-4E9B-8760-5C8B3D55DCDA}" type="presParOf" srcId="{54DE5D01-D7B8-8D44-A224-9B38F4B24D5A}" destId="{FF88EB88-A4CF-054A-B655-3516614330A3}" srcOrd="5" destOrd="0" presId="urn:microsoft.com/office/officeart/2005/8/layout/radial6"/>
    <dgm:cxn modelId="{346E0BC4-DB70-4F3B-86E0-3E15A883E7A7}" type="presParOf" srcId="{54DE5D01-D7B8-8D44-A224-9B38F4B24D5A}" destId="{D512FDAC-A8D2-8542-899D-148A4016B2FE}" srcOrd="6" destOrd="0" presId="urn:microsoft.com/office/officeart/2005/8/layout/radial6"/>
    <dgm:cxn modelId="{AE4236D1-1908-4E70-9096-A016D2F3798E}" type="presParOf" srcId="{54DE5D01-D7B8-8D44-A224-9B38F4B24D5A}" destId="{719B4601-97EA-7A40-9DCE-29D96F768BAF}" srcOrd="7" destOrd="0" presId="urn:microsoft.com/office/officeart/2005/8/layout/radial6"/>
    <dgm:cxn modelId="{7102FCF9-CB68-450F-AFA5-6F9065A31752}" type="presParOf" srcId="{54DE5D01-D7B8-8D44-A224-9B38F4B24D5A}" destId="{C1529763-7910-224E-A642-21908EDDF979}" srcOrd="8" destOrd="0" presId="urn:microsoft.com/office/officeart/2005/8/layout/radial6"/>
    <dgm:cxn modelId="{9212E5A9-D5E9-4379-891E-B03DBC0AA326}" type="presParOf" srcId="{54DE5D01-D7B8-8D44-A224-9B38F4B24D5A}" destId="{17599F12-030C-6447-8A5F-DB9EB33826CE}" srcOrd="9" destOrd="0" presId="urn:microsoft.com/office/officeart/2005/8/layout/radial6"/>
    <dgm:cxn modelId="{262F7E9C-6B02-4A0C-8E72-37258B936832}" type="presParOf" srcId="{54DE5D01-D7B8-8D44-A224-9B38F4B24D5A}" destId="{1BB676E6-1252-6846-A4D5-554399D13032}" srcOrd="10" destOrd="0" presId="urn:microsoft.com/office/officeart/2005/8/layout/radial6"/>
    <dgm:cxn modelId="{9AE79FA1-8C87-4A20-A866-BCADF8AF941E}" type="presParOf" srcId="{54DE5D01-D7B8-8D44-A224-9B38F4B24D5A}" destId="{4051DAD1-A5DC-D740-95D8-670F94C32454}" srcOrd="11" destOrd="0" presId="urn:microsoft.com/office/officeart/2005/8/layout/radial6"/>
    <dgm:cxn modelId="{0B4A22C9-977F-4D5C-A677-7D58D4835452}" type="presParOf" srcId="{54DE5D01-D7B8-8D44-A224-9B38F4B24D5A}" destId="{2B2E0F53-8DC3-5D45-BD32-A2FB34925F4B}" srcOrd="12" destOrd="0" presId="urn:microsoft.com/office/officeart/2005/8/layout/radial6"/>
    <dgm:cxn modelId="{71EDEEB6-D019-4DFF-B325-93A12E619AF8}" type="presParOf" srcId="{54DE5D01-D7B8-8D44-A224-9B38F4B24D5A}" destId="{5F10D443-FCC8-D848-83B8-E335F707227D}" srcOrd="13" destOrd="0" presId="urn:microsoft.com/office/officeart/2005/8/layout/radial6"/>
    <dgm:cxn modelId="{5985CA83-B9DF-4C84-82AC-C574CC5352D1}" type="presParOf" srcId="{54DE5D01-D7B8-8D44-A224-9B38F4B24D5A}" destId="{534E2E03-62E0-2742-AE6F-2557423A5D2E}" srcOrd="14" destOrd="0" presId="urn:microsoft.com/office/officeart/2005/8/layout/radial6"/>
    <dgm:cxn modelId="{B585A1CA-6676-4954-B9FE-49D2790A0F26}" type="presParOf" srcId="{54DE5D01-D7B8-8D44-A224-9B38F4B24D5A}" destId="{ABA2487A-80A9-A541-B337-023603EEBA16}" srcOrd="15" destOrd="0" presId="urn:microsoft.com/office/officeart/2005/8/layout/radial6"/>
  </dgm:cxnLst>
  <dgm:bg/>
  <dgm:whole>
    <a:ln>
      <a:solidFill>
        <a:schemeClr val="tx2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88F09-6E2E-4905-8240-425997FAC12F}">
      <dsp:nvSpPr>
        <dsp:cNvPr id="0" name=""/>
        <dsp:cNvSpPr/>
      </dsp:nvSpPr>
      <dsp:spPr>
        <a:xfrm>
          <a:off x="3136345" y="69477"/>
          <a:ext cx="1099477" cy="1099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i="0" u="none" strike="noStrike" kern="1200" baseline="0" dirty="0" smtClean="0">
              <a:ln>
                <a:noFill/>
              </a:ln>
              <a:solidFill>
                <a:srgbClr val="0070C0"/>
              </a:solidFill>
              <a:latin typeface="+mn-lt"/>
            </a:rPr>
            <a:t>Implementation and monitoring</a:t>
          </a:r>
          <a:endParaRPr lang="en-GB" sz="900" b="1" kern="1200" dirty="0" smtClean="0">
            <a:ln>
              <a:noFill/>
            </a:ln>
            <a:solidFill>
              <a:srgbClr val="0070C0"/>
            </a:solidFill>
            <a:latin typeface="+mn-lt"/>
          </a:endParaRPr>
        </a:p>
      </dsp:txBody>
      <dsp:txXfrm>
        <a:off x="3136345" y="69477"/>
        <a:ext cx="1099477" cy="1099477"/>
      </dsp:txXfrm>
    </dsp:sp>
    <dsp:sp modelId="{31898B2A-BE02-4332-8A62-9DA8CDD641F0}">
      <dsp:nvSpPr>
        <dsp:cNvPr id="0" name=""/>
        <dsp:cNvSpPr/>
      </dsp:nvSpPr>
      <dsp:spPr>
        <a:xfrm>
          <a:off x="1200491" y="341"/>
          <a:ext cx="3104467" cy="3104467"/>
        </a:xfrm>
        <a:prstGeom prst="circularArrow">
          <a:avLst>
            <a:gd name="adj1" fmla="val 6906"/>
            <a:gd name="adj2" fmla="val 465674"/>
            <a:gd name="adj3" fmla="val 548061"/>
            <a:gd name="adj4" fmla="val 20586265"/>
            <a:gd name="adj5" fmla="val 8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06B54-A442-48DA-9CF9-01DB413B03AD}">
      <dsp:nvSpPr>
        <dsp:cNvPr id="0" name=""/>
        <dsp:cNvSpPr/>
      </dsp:nvSpPr>
      <dsp:spPr>
        <a:xfrm>
          <a:off x="3136345" y="1936195"/>
          <a:ext cx="1099477" cy="1099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i="0" u="none" strike="noStrike" kern="1200" baseline="0" smtClean="0">
              <a:ln>
                <a:noFill/>
              </a:ln>
              <a:solidFill>
                <a:srgbClr val="0070C0"/>
              </a:solidFill>
              <a:latin typeface="+mn-lt"/>
            </a:rPr>
            <a:t>Exit, evaluation and redesign</a:t>
          </a:r>
          <a:endParaRPr lang="en-GB" sz="900" b="1" kern="1200" smtClean="0">
            <a:ln>
              <a:noFill/>
            </a:ln>
            <a:solidFill>
              <a:srgbClr val="0070C0"/>
            </a:solidFill>
            <a:latin typeface="+mn-lt"/>
          </a:endParaRPr>
        </a:p>
      </dsp:txBody>
      <dsp:txXfrm>
        <a:off x="3136345" y="1936195"/>
        <a:ext cx="1099477" cy="1099477"/>
      </dsp:txXfrm>
    </dsp:sp>
    <dsp:sp modelId="{199811ED-701D-42BA-96B3-F042245DC4AF}">
      <dsp:nvSpPr>
        <dsp:cNvPr id="0" name=""/>
        <dsp:cNvSpPr/>
      </dsp:nvSpPr>
      <dsp:spPr>
        <a:xfrm>
          <a:off x="1200491" y="341"/>
          <a:ext cx="3104467" cy="3104467"/>
        </a:xfrm>
        <a:prstGeom prst="circularArrow">
          <a:avLst>
            <a:gd name="adj1" fmla="val 6906"/>
            <a:gd name="adj2" fmla="val 465674"/>
            <a:gd name="adj3" fmla="val 5948061"/>
            <a:gd name="adj4" fmla="val 4386265"/>
            <a:gd name="adj5" fmla="val 8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EC0830-DC58-428A-9CBB-088698B524A3}">
      <dsp:nvSpPr>
        <dsp:cNvPr id="0" name=""/>
        <dsp:cNvSpPr/>
      </dsp:nvSpPr>
      <dsp:spPr>
        <a:xfrm>
          <a:off x="1269627" y="1936195"/>
          <a:ext cx="1099477" cy="1099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smtClean="0">
              <a:ln>
                <a:noFill/>
              </a:ln>
              <a:solidFill>
                <a:srgbClr val="0070C0"/>
              </a:solidFill>
              <a:latin typeface="+mn-lt"/>
            </a:rPr>
            <a:t>Conflict analysis, assessment, strategy development and programming</a:t>
          </a:r>
        </a:p>
      </dsp:txBody>
      <dsp:txXfrm>
        <a:off x="1269627" y="1936195"/>
        <a:ext cx="1099477" cy="1099477"/>
      </dsp:txXfrm>
    </dsp:sp>
    <dsp:sp modelId="{2BBA0375-4210-4A6C-902C-82D1845BF335}">
      <dsp:nvSpPr>
        <dsp:cNvPr id="0" name=""/>
        <dsp:cNvSpPr/>
      </dsp:nvSpPr>
      <dsp:spPr>
        <a:xfrm>
          <a:off x="1200491" y="341"/>
          <a:ext cx="3104467" cy="3104467"/>
        </a:xfrm>
        <a:prstGeom prst="circularArrow">
          <a:avLst>
            <a:gd name="adj1" fmla="val 6906"/>
            <a:gd name="adj2" fmla="val 465674"/>
            <a:gd name="adj3" fmla="val 11348061"/>
            <a:gd name="adj4" fmla="val 9786265"/>
            <a:gd name="adj5" fmla="val 8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F27AF-2519-4B72-9388-28620FDC2C76}">
      <dsp:nvSpPr>
        <dsp:cNvPr id="0" name=""/>
        <dsp:cNvSpPr/>
      </dsp:nvSpPr>
      <dsp:spPr>
        <a:xfrm>
          <a:off x="1269627" y="69477"/>
          <a:ext cx="1099477" cy="1099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>
              <a:ln>
                <a:noFill/>
              </a:ln>
              <a:solidFill>
                <a:srgbClr val="0070C0"/>
              </a:solidFill>
              <a:latin typeface="+mn-lt"/>
            </a:rPr>
            <a:t>Design of interventions and planning for implementation</a:t>
          </a:r>
        </a:p>
      </dsp:txBody>
      <dsp:txXfrm>
        <a:off x="1269627" y="69477"/>
        <a:ext cx="1099477" cy="1099477"/>
      </dsp:txXfrm>
    </dsp:sp>
    <dsp:sp modelId="{7F830544-14C6-47AC-99D5-6E52EF706075}">
      <dsp:nvSpPr>
        <dsp:cNvPr id="0" name=""/>
        <dsp:cNvSpPr/>
      </dsp:nvSpPr>
      <dsp:spPr>
        <a:xfrm>
          <a:off x="1200491" y="341"/>
          <a:ext cx="3104467" cy="3104467"/>
        </a:xfrm>
        <a:prstGeom prst="circularArrow">
          <a:avLst>
            <a:gd name="adj1" fmla="val 6906"/>
            <a:gd name="adj2" fmla="val 465674"/>
            <a:gd name="adj3" fmla="val 16748061"/>
            <a:gd name="adj4" fmla="val 15186265"/>
            <a:gd name="adj5" fmla="val 8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487A-80A9-A541-B337-023603EEBA16}">
      <dsp:nvSpPr>
        <dsp:cNvPr id="0" name=""/>
        <dsp:cNvSpPr/>
      </dsp:nvSpPr>
      <dsp:spPr>
        <a:xfrm>
          <a:off x="1096849" y="460036"/>
          <a:ext cx="3076801" cy="3076801"/>
        </a:xfrm>
        <a:prstGeom prst="blockArc">
          <a:avLst>
            <a:gd name="adj1" fmla="val 1188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E0F53-8DC3-5D45-BD32-A2FB34925F4B}">
      <dsp:nvSpPr>
        <dsp:cNvPr id="0" name=""/>
        <dsp:cNvSpPr/>
      </dsp:nvSpPr>
      <dsp:spPr>
        <a:xfrm>
          <a:off x="1096849" y="460036"/>
          <a:ext cx="3076801" cy="3076801"/>
        </a:xfrm>
        <a:prstGeom prst="blockArc">
          <a:avLst>
            <a:gd name="adj1" fmla="val 7560000"/>
            <a:gd name="adj2" fmla="val 1188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599F12-030C-6447-8A5F-DB9EB33826CE}">
      <dsp:nvSpPr>
        <dsp:cNvPr id="0" name=""/>
        <dsp:cNvSpPr/>
      </dsp:nvSpPr>
      <dsp:spPr>
        <a:xfrm>
          <a:off x="1096849" y="460036"/>
          <a:ext cx="3076801" cy="3076801"/>
        </a:xfrm>
        <a:prstGeom prst="blockArc">
          <a:avLst>
            <a:gd name="adj1" fmla="val 3240000"/>
            <a:gd name="adj2" fmla="val 756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12FDAC-A8D2-8542-899D-148A4016B2FE}">
      <dsp:nvSpPr>
        <dsp:cNvPr id="0" name=""/>
        <dsp:cNvSpPr/>
      </dsp:nvSpPr>
      <dsp:spPr>
        <a:xfrm>
          <a:off x="1096849" y="460036"/>
          <a:ext cx="3076801" cy="3076801"/>
        </a:xfrm>
        <a:prstGeom prst="blockArc">
          <a:avLst>
            <a:gd name="adj1" fmla="val 20520000"/>
            <a:gd name="adj2" fmla="val 324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8F0983-AB25-E14A-BD79-D4D3A8231289}">
      <dsp:nvSpPr>
        <dsp:cNvPr id="0" name=""/>
        <dsp:cNvSpPr/>
      </dsp:nvSpPr>
      <dsp:spPr>
        <a:xfrm>
          <a:off x="1096849" y="460036"/>
          <a:ext cx="3076801" cy="3076801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D5E0B-1BC5-DF40-8BC6-1D89656F7BF3}">
      <dsp:nvSpPr>
        <dsp:cNvPr id="0" name=""/>
        <dsp:cNvSpPr/>
      </dsp:nvSpPr>
      <dsp:spPr>
        <a:xfrm>
          <a:off x="1927541" y="1290728"/>
          <a:ext cx="1415417" cy="1415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>
              <a:solidFill>
                <a:srgbClr val="000000"/>
              </a:solidFill>
              <a:latin typeface="Helvetica"/>
              <a:cs typeface="Helvetica"/>
            </a:rPr>
            <a:t>EU Conflict Analysis - can include</a:t>
          </a:r>
        </a:p>
      </dsp:txBody>
      <dsp:txXfrm>
        <a:off x="2134824" y="1498011"/>
        <a:ext cx="1000851" cy="1000851"/>
      </dsp:txXfrm>
    </dsp:sp>
    <dsp:sp modelId="{C9B310CF-E384-AF4F-B4F1-1832BDB39EBB}">
      <dsp:nvSpPr>
        <dsp:cNvPr id="0" name=""/>
        <dsp:cNvSpPr/>
      </dsp:nvSpPr>
      <dsp:spPr>
        <a:xfrm>
          <a:off x="2139853" y="309"/>
          <a:ext cx="990792" cy="990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>
              <a:solidFill>
                <a:srgbClr val="000000"/>
              </a:solidFill>
              <a:latin typeface="Helvetica"/>
              <a:cs typeface="Helvetica"/>
            </a:rPr>
            <a:t>Desk-based studies</a:t>
          </a:r>
        </a:p>
      </dsp:txBody>
      <dsp:txXfrm>
        <a:off x="2284951" y="145407"/>
        <a:ext cx="700596" cy="700596"/>
      </dsp:txXfrm>
    </dsp:sp>
    <dsp:sp modelId="{D814558A-DC4A-E445-AB1D-662DC02FF77E}">
      <dsp:nvSpPr>
        <dsp:cNvPr id="0" name=""/>
        <dsp:cNvSpPr/>
      </dsp:nvSpPr>
      <dsp:spPr>
        <a:xfrm>
          <a:off x="3569036" y="1038671"/>
          <a:ext cx="990792" cy="990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>
              <a:solidFill>
                <a:srgbClr val="000000"/>
              </a:solidFill>
              <a:latin typeface="Helvetica"/>
              <a:cs typeface="Helvetica"/>
            </a:rPr>
            <a:t>In-country research reports</a:t>
          </a:r>
        </a:p>
      </dsp:txBody>
      <dsp:txXfrm>
        <a:off x="3714134" y="1183769"/>
        <a:ext cx="700596" cy="700596"/>
      </dsp:txXfrm>
    </dsp:sp>
    <dsp:sp modelId="{719B4601-97EA-7A40-9DCE-29D96F768BAF}">
      <dsp:nvSpPr>
        <dsp:cNvPr id="0" name=""/>
        <dsp:cNvSpPr/>
      </dsp:nvSpPr>
      <dsp:spPr>
        <a:xfrm>
          <a:off x="3023137" y="2718777"/>
          <a:ext cx="990792" cy="990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err="1">
              <a:solidFill>
                <a:srgbClr val="000000"/>
              </a:solidFill>
              <a:latin typeface="Helvetica"/>
              <a:cs typeface="Helvetica"/>
            </a:rPr>
            <a:t>Specialised</a:t>
          </a:r>
          <a:r>
            <a:rPr lang="en-US" sz="900" b="1" kern="1200" dirty="0">
              <a:solidFill>
                <a:srgbClr val="000000"/>
              </a:solidFill>
              <a:latin typeface="Helvetica"/>
              <a:cs typeface="Helvetica"/>
            </a:rPr>
            <a:t> assessments, e.g. PEA</a:t>
          </a:r>
        </a:p>
      </dsp:txBody>
      <dsp:txXfrm>
        <a:off x="3168235" y="2863875"/>
        <a:ext cx="700596" cy="700596"/>
      </dsp:txXfrm>
    </dsp:sp>
    <dsp:sp modelId="{1BB676E6-1252-6846-A4D5-554399D13032}">
      <dsp:nvSpPr>
        <dsp:cNvPr id="0" name=""/>
        <dsp:cNvSpPr/>
      </dsp:nvSpPr>
      <dsp:spPr>
        <a:xfrm>
          <a:off x="1256570" y="2718777"/>
          <a:ext cx="990792" cy="990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>
              <a:solidFill>
                <a:srgbClr val="000000"/>
              </a:solidFill>
              <a:latin typeface="Helvetica"/>
              <a:cs typeface="Helvetica"/>
            </a:rPr>
            <a:t>In-house CA workshops (HQ or Delegation)</a:t>
          </a:r>
        </a:p>
      </dsp:txBody>
      <dsp:txXfrm>
        <a:off x="1401668" y="2863875"/>
        <a:ext cx="700596" cy="700596"/>
      </dsp:txXfrm>
    </dsp:sp>
    <dsp:sp modelId="{5F10D443-FCC8-D848-83B8-E335F707227D}">
      <dsp:nvSpPr>
        <dsp:cNvPr id="0" name=""/>
        <dsp:cNvSpPr/>
      </dsp:nvSpPr>
      <dsp:spPr>
        <a:xfrm>
          <a:off x="710670" y="1038671"/>
          <a:ext cx="990792" cy="990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>
              <a:solidFill>
                <a:schemeClr val="tx1"/>
              </a:solidFill>
              <a:latin typeface="Helvetica"/>
              <a:cs typeface="Helvetica"/>
            </a:rPr>
            <a:t>External workshops, e.g. CSDN meetings</a:t>
          </a:r>
        </a:p>
      </dsp:txBody>
      <dsp:txXfrm>
        <a:off x="855768" y="1183769"/>
        <a:ext cx="700596" cy="7005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2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2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170E06B4-EB7A-45AB-9E36-4F26D9AD3A87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2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2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2902E096-9E55-4BD1-AF69-300EDA0E4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82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2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2"/>
          </a:xfrm>
          <a:prstGeom prst="rect">
            <a:avLst/>
          </a:prstGeom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ED89145A-1E0D-4327-A3E8-7A16BB394FF2}" type="datetimeFigureOut">
              <a:rPr lang="fr-FR"/>
              <a:pPr>
                <a:defRPr/>
              </a:pPr>
              <a:t>18/05/15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3" tIns="47781" rIns="95563" bIns="47781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wrap="square" lIns="95563" tIns="47781" rIns="95563" bIns="4778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2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2"/>
          </a:xfrm>
          <a:prstGeom prst="rect">
            <a:avLst/>
          </a:prstGeom>
        </p:spPr>
        <p:txBody>
          <a:bodyPr vert="horz" wrap="square" lIns="95563" tIns="47781" rIns="95563" bIns="4778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CEF35203-F4CB-4BF7-AD0C-B27DB51AEE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3787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endParaRPr lang="en-US" b="1" dirty="0" smtClean="0">
              <a:latin typeface="Helvetica"/>
              <a:cs typeface="Helvetica"/>
            </a:endParaRPr>
          </a:p>
          <a:p>
            <a:pPr>
              <a:defRPr/>
            </a:pPr>
            <a:endParaRPr lang="en-US" b="1" dirty="0" smtClean="0">
              <a:latin typeface="Helvetica"/>
              <a:cs typeface="Helvetica"/>
            </a:endParaRPr>
          </a:p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Anna and Mark 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B00CC0-BB24-411A-A69B-DCF99575B4B6}" type="slidenum">
              <a:rPr lang="fr-FR">
                <a:latin typeface="Arial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1</a:t>
            </a:fld>
            <a:endParaRPr lang="fr-FR">
              <a:latin typeface="Arial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xfrm>
            <a:off x="678658" y="4716858"/>
            <a:ext cx="5440360" cy="4919733"/>
          </a:xfrm>
          <a:noFill/>
        </p:spPr>
        <p:txBody>
          <a:bodyPr/>
          <a:lstStyle/>
          <a:p>
            <a:endParaRPr lang="en-GB" altLang="en-US" sz="1400" dirty="0">
              <a:latin typeface="Arial" pitchFamily="34" charset="0"/>
            </a:endParaRPr>
          </a:p>
          <a:p>
            <a:endParaRPr lang="en-US" altLang="en-US" sz="1400" dirty="0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44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1836" indent="-285321" defTabSz="91144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1286" indent="-228257" defTabSz="91144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7800" indent="-228257" defTabSz="91144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4314" indent="-228257" defTabSz="91144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0828" indent="-228257" defTabSz="91144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7342" indent="-228257" defTabSz="91144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3857" indent="-228257" defTabSz="91144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0371" indent="-228257" defTabSz="91144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B2A8953A-ECE5-49F8-8704-C042A614FC3E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/>
              <a:t>2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F35203-F4CB-4BF7-AD0C-B27DB51AEEF1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137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F35203-F4CB-4BF7-AD0C-B27DB51AEEF1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51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F35203-F4CB-4BF7-AD0C-B27DB51AEEF1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32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F35203-F4CB-4BF7-AD0C-B27DB51AEEF1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912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F35203-F4CB-4BF7-AD0C-B27DB51AEEF1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790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F35203-F4CB-4BF7-AD0C-B27DB51AEEF1}" type="slidenum">
              <a:rPr lang="fr-FR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1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33711-7981-42D8-9F09-24248C1F59C4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5DE78-CB2A-40C2-9946-D720C4A74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7BBB2-2857-4A8B-9374-BC3292D7D438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E44C-2B70-44FE-932E-74BAC7B40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2E24D-5D2D-421E-95D4-598263590F91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7E6FF-1F06-4B0A-920A-9924FB2F8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nd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EEAS-powerpoint-dc_2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1" descr="EEAS powerpoint dc_2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23963"/>
            <a:ext cx="9144000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2" descr="EEAS-powerpoint-dc_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2627791" y="3933060"/>
            <a:ext cx="3857643" cy="430095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 b="0">
                <a:solidFill>
                  <a:srgbClr val="007CC1"/>
                </a:solidFill>
                <a:latin typeface="Helvetica"/>
                <a:cs typeface="Helvetica"/>
              </a:defRPr>
            </a:lvl1pPr>
          </a:lstStyle>
          <a:p>
            <a:pPr lvl="0"/>
            <a:r>
              <a:rPr lang="fr-FR" dirty="0" smtClean="0"/>
              <a:t>Cliquez pour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685800" y="2512882"/>
            <a:ext cx="7772400" cy="113995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pic>
        <p:nvPicPr>
          <p:cNvPr id="8" name="Picture 2" descr="logo-ce-horizontal-en-quadri-lr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96875"/>
            <a:ext cx="22558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3E5B8F-D71A-471D-BB5A-099FAD95E228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5AB402-5F30-4F8E-A8EE-818356614E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387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6A28C7C-E556-44B1-9D6C-01DF3C461C08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2A1358-7F81-40D4-A51A-FC56FA9478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965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074F074-F20E-4731-BA38-26FD5FE1E52A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BBA0FC-0816-437A-B4F5-56BC73FC92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770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BCACB9-AB32-458F-9603-2DAFAD7C97D6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91BAF1-0F7F-47A6-A187-FC5C0B0390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027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719D227-D911-404C-9C28-13AC051B9014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15F850-1496-4A79-B372-8FCDDFC073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690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0A8587-9882-445A-B7C4-152A0B1CB8F9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0B558-A534-499B-A1DC-4C31C87609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8383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1658F9-4B14-4E4B-A7FC-38BF3E0318D1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45DD21-29C3-46A1-B0E0-9435715DFC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1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40900-D2AF-435E-8F24-6E1C786B41FF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3B819-1994-44F7-B51F-31DB9B3F8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6B0751-1FA6-45A8-BA1F-CFA778E5C271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44B3449-B615-48D4-8C24-1FDD277EBA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87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CD7853-F1C5-411F-B7B8-CE8AD47BD061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5408D7-4F6B-4D84-A0F1-D3A931B451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65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E67B175-51A1-4C1D-B5A3-8D90DBB14FAD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4613F99-550A-4DE0-9658-43B9CB8C6A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072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78ED32-2CA0-4ECE-86E0-45B44E05B3AD}" type="datetimeFigureOut">
              <a:rPr lang="en-GB"/>
              <a:pPr>
                <a:defRPr/>
              </a:pPr>
              <a:t>18/05/15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5000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143EDE-3250-4D91-AC3A-AB4FA075A2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7606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B74D5E1-0547-49FE-A51F-0678DB47604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43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234B7-1BF1-45D4-B3D7-7E4DFA5B0A16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E9AB5-34C9-4EC4-9463-7DCC0911768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715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FEF84-1C57-47CE-897E-03708C4B9A58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F149A-773D-4FB3-9FC9-7B6BE4C59E8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128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CCAB6-5A51-4FC6-A7A3-5CBE91200D54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EF220-1220-4DF1-9FB6-59C74CA6819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39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558D3-920F-4546-AF24-3E0C128199AB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5D27F-DA09-4016-BC28-0D6381CF65C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05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ADB8D-781F-4C93-B9CD-78EA3742340B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F97B3-3E80-4028-9EE0-E5C30F4E19D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114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248E4-E77F-462B-AB22-B0119826781B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335FC-CA90-41F0-83F6-5B8FE1064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A2B0D-ADB1-4331-ADDC-72062CB15F40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97348-F13E-4CC4-958E-1E6766B7FE8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080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E711F-C1A6-43EF-B418-03ACC9074733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D7251-6AC6-48FA-8D88-E6CDB5C68F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363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10259-2588-49EB-A0C5-874C79A56528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E3940-5D92-45CE-BBC8-0D73574B3E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824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10D8B-83D6-41C3-9201-83EA0B1B0132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9F1CC-27F9-4E1D-A2D1-9CE46405973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1000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38D39-1041-4FC2-A3CC-70B3DEE1F2CD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6ED1E-6A28-4EA4-B242-7D06CE6289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547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CCA-220C-4E36-9148-5B908F2D9E39}" type="datetime1">
              <a:rPr lang="en-US">
                <a:solidFill>
                  <a:srgbClr val="000000"/>
                </a:solidFill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10465-6185-49CD-B315-C9B5649D7F7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107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B5FB3-053F-4990-8F2B-48AE5A6AA66C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7B6C9-07A4-47BB-BCE7-7E6752A97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8A074-D99A-4E30-B1A6-9E8E6A4D1769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8E933-A809-4EB4-B06D-4FC5279F2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A8B5E-B84C-45F0-BD1B-BDD7F2D964FA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5E2C2-98B4-46CB-B8A1-A7E6F6E02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2BDC1-7BE9-4584-8672-6E0A6FADA965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A61E2-0BF4-4C4E-830D-C7DC78260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28BC5-1760-44DC-B016-7260209C2265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E57FD-AFA5-402A-B96D-A1129B152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3FBE1-BA9C-4AB1-9B59-0633C495E391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36023-D752-4734-85D5-3FB20ABCE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14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88" y="1222375"/>
            <a:ext cx="9142412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334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Titelstijl van model bewerken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35902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 om de tekststijl van het model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17CE9F8-3575-47CC-BB48-74E0DFB130E7}" type="datetimeFigureOut">
              <a:rPr lang="en-US"/>
              <a:pPr>
                <a:defRPr/>
              </a:pPr>
              <a:t>18/05/15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F3D73DE-1023-424B-9513-0EF5ACB81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Image 2" descr="EEAS-powerpoint-dc_2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89" r:id="rId2"/>
    <p:sldLayoutId id="2147484588" r:id="rId3"/>
    <p:sldLayoutId id="2147484587" r:id="rId4"/>
    <p:sldLayoutId id="2147484586" r:id="rId5"/>
    <p:sldLayoutId id="2147484585" r:id="rId6"/>
    <p:sldLayoutId id="2147484584" r:id="rId7"/>
    <p:sldLayoutId id="2147484583" r:id="rId8"/>
    <p:sldLayoutId id="2147484582" r:id="rId9"/>
    <p:sldLayoutId id="2147484581" r:id="rId10"/>
    <p:sldLayoutId id="2147484580" r:id="rId11"/>
    <p:sldLayoutId id="2147484602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Helvetica"/>
          <a:ea typeface="ＭＳ Ｐゴシック" pitchFamily="-72" charset="-128"/>
          <a:cs typeface="ＭＳ Ｐゴシック" pitchFamily="-7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3200" kern="1200">
          <a:solidFill>
            <a:schemeClr val="tx1"/>
          </a:solidFill>
          <a:latin typeface="Helvetica"/>
          <a:ea typeface="ＭＳ Ｐゴシック" pitchFamily="-72" charset="-128"/>
          <a:cs typeface="ＭＳ Ｐゴシック" pitchFamily="-7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chemeClr val="tx1"/>
          </a:solidFill>
          <a:latin typeface="Helvetica"/>
          <a:ea typeface="ＭＳ Ｐゴシック" pitchFamily="-72" charset="-128"/>
          <a:cs typeface="ＭＳ Ｐゴシック" pitchFamily="-72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chemeClr val="tx1"/>
          </a:solidFill>
          <a:latin typeface="Helvetica"/>
          <a:ea typeface="ＭＳ Ｐゴシック" pitchFamily="-72" charset="-128"/>
          <a:cs typeface="ＭＳ Ｐゴシック" pitchFamily="-72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chemeClr val="tx1"/>
          </a:solidFill>
          <a:latin typeface="Helvetica"/>
          <a:ea typeface="ＭＳ Ｐゴシック" pitchFamily="-72" charset="-128"/>
          <a:cs typeface="ＭＳ Ｐゴシック" pitchFamily="-72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chemeClr val="tx1"/>
          </a:solidFill>
          <a:latin typeface="Helvetica"/>
          <a:ea typeface="ＭＳ Ｐゴシック" pitchFamily="-72" charset="-128"/>
          <a:cs typeface="ＭＳ Ｐゴシック" pitchFamily="-72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774705B6-50F0-4A4E-8C11-9FEFEC73C733}" type="datetimeFigureOut">
              <a:rPr lang="en-GB">
                <a:ea typeface="+mn-ea"/>
              </a:rPr>
              <a:pPr>
                <a:defRPr/>
              </a:pPr>
              <a:t>18/05/15</a:t>
            </a:fld>
            <a:endParaRPr lang="en-GB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GB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61F00B2A-42B3-45D7-B6FC-328743DCF94E}" type="slidenum">
              <a:rPr lang="en-GB">
                <a:ea typeface="+mn-ea"/>
              </a:rPr>
              <a:pPr>
                <a:defRPr/>
              </a:pPr>
              <a:t>‹#›</a:t>
            </a:fld>
            <a:endParaRPr lang="en-GB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308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  <p:sldLayoutId id="2147484620" r:id="rId2"/>
    <p:sldLayoutId id="2147484621" r:id="rId3"/>
    <p:sldLayoutId id="2147484622" r:id="rId4"/>
    <p:sldLayoutId id="2147484623" r:id="rId5"/>
    <p:sldLayoutId id="2147484624" r:id="rId6"/>
    <p:sldLayoutId id="2147484625" r:id="rId7"/>
    <p:sldLayoutId id="2147484626" r:id="rId8"/>
    <p:sldLayoutId id="2147484627" r:id="rId9"/>
    <p:sldLayoutId id="2147484628" r:id="rId10"/>
    <p:sldLayoutId id="21474846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B961FF4-7AA9-4E33-8B4E-B51AE1035F53}" type="datetime1">
              <a:rPr lang="en-US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18/05/15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CA3083F-B11D-4BEB-827B-BF18D8A89D5A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34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8" r:id="rId1"/>
    <p:sldLayoutId id="2147484679" r:id="rId2"/>
    <p:sldLayoutId id="2147484680" r:id="rId3"/>
    <p:sldLayoutId id="2147484681" r:id="rId4"/>
    <p:sldLayoutId id="2147484682" r:id="rId5"/>
    <p:sldLayoutId id="2147484683" r:id="rId6"/>
    <p:sldLayoutId id="2147484684" r:id="rId7"/>
    <p:sldLayoutId id="2147484685" r:id="rId8"/>
    <p:sldLayoutId id="2147484686" r:id="rId9"/>
    <p:sldLayoutId id="2147484687" r:id="rId10"/>
    <p:sldLayoutId id="2147484688" r:id="rId11"/>
    <p:sldLayoutId id="2147484689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Ø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838200" indent="-38100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81100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0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979712" y="4581128"/>
            <a:ext cx="5472112" cy="501650"/>
          </a:xfrm>
        </p:spPr>
        <p:txBody>
          <a:bodyPr/>
          <a:lstStyle/>
          <a:p>
            <a:pPr eaLnBrk="1" hangingPunct="1"/>
            <a:r>
              <a:rPr lang="fr-FR" sz="2400" dirty="0" smtClean="0">
                <a:solidFill>
                  <a:srgbClr val="B9CDE5"/>
                </a:solidFill>
                <a:latin typeface="Helvetica" pitchFamily="-72" charset="0"/>
                <a:cs typeface="ＭＳ Ｐゴシック" pitchFamily="-72" charset="-128"/>
              </a:rPr>
              <a:t>Brussels, 19 May 2015</a:t>
            </a:r>
          </a:p>
        </p:txBody>
      </p:sp>
      <p:sp>
        <p:nvSpPr>
          <p:cNvPr id="43010" name="Titre 2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7772400" cy="1139825"/>
          </a:xfrm>
        </p:spPr>
        <p:txBody>
          <a:bodyPr anchor="t"/>
          <a:lstStyle/>
          <a:p>
            <a:pPr eaLnBrk="1" hangingPunct="1">
              <a:lnSpc>
                <a:spcPct val="120000"/>
              </a:lnSpc>
            </a:pPr>
            <a:r>
              <a:rPr lang="fr-FR" sz="3600" dirty="0" err="1" smtClean="0">
                <a:latin typeface="Helvetica" pitchFamily="-72" charset="0"/>
                <a:cs typeface="ＭＳ Ｐゴシック" pitchFamily="-72" charset="-128"/>
              </a:rPr>
              <a:t>Welcome</a:t>
            </a:r>
            <a:r>
              <a:rPr lang="fr-FR" sz="3600" dirty="0" smtClean="0">
                <a:latin typeface="Helvetica" pitchFamily="-72" charset="0"/>
                <a:cs typeface="ＭＳ Ｐゴシック" pitchFamily="-72" charset="-128"/>
              </a:rPr>
              <a:t>!</a:t>
            </a:r>
            <a:br>
              <a:rPr lang="fr-FR" sz="3600" dirty="0" smtClean="0">
                <a:latin typeface="Helvetica" pitchFamily="-72" charset="0"/>
                <a:cs typeface="ＭＳ Ｐゴシック" pitchFamily="-72" charset="-128"/>
              </a:rPr>
            </a:br>
            <a:r>
              <a:rPr lang="fr-FR" sz="2700" dirty="0" smtClean="0">
                <a:latin typeface="Helvetica" pitchFamily="-72" charset="0"/>
                <a:cs typeface="ＭＳ Ｐゴシック" pitchFamily="-72" charset="-128"/>
              </a:rPr>
              <a:t/>
            </a:r>
            <a:br>
              <a:rPr lang="fr-FR" sz="2700" dirty="0" smtClean="0">
                <a:latin typeface="Helvetica" pitchFamily="-72" charset="0"/>
                <a:cs typeface="ＭＳ Ｐゴシック" pitchFamily="-72" charset="-128"/>
              </a:rPr>
            </a:br>
            <a:r>
              <a:rPr lang="fr-FR" sz="3600" dirty="0" err="1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>Conflict</a:t>
            </a:r>
            <a:r>
              <a:rPr lang="fr-FR" sz="3600" dirty="0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> </a:t>
            </a:r>
            <a:r>
              <a:rPr lang="fr-FR" sz="3600" dirty="0" err="1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>Analysis</a:t>
            </a:r>
            <a:r>
              <a:rPr lang="fr-FR" sz="3600" dirty="0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/>
            </a:r>
            <a:br>
              <a:rPr lang="fr-FR" sz="3600" dirty="0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</a:br>
            <a:r>
              <a:rPr lang="fr-FR" sz="3600" dirty="0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>in Support of</a:t>
            </a:r>
            <a:br>
              <a:rPr lang="fr-FR" sz="3600" dirty="0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</a:br>
            <a:r>
              <a:rPr lang="fr-FR" sz="3600" dirty="0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>EU </a:t>
            </a:r>
            <a:r>
              <a:rPr lang="fr-FR" sz="3600" dirty="0" err="1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>External</a:t>
            </a:r>
            <a:r>
              <a:rPr lang="fr-FR" sz="3600" dirty="0" smtClean="0">
                <a:solidFill>
                  <a:srgbClr val="FFE812"/>
                </a:solidFill>
                <a:latin typeface="Helvetica" pitchFamily="-72" charset="0"/>
                <a:cs typeface="ＭＳ Ｐゴシック" pitchFamily="-72" charset="-128"/>
              </a:rPr>
              <a:t> Action</a:t>
            </a:r>
            <a:r>
              <a:rPr lang="fr-FR" sz="2700" dirty="0" smtClean="0">
                <a:latin typeface="Helvetica" pitchFamily="-72" charset="0"/>
                <a:cs typeface="ＭＳ Ｐゴシック" pitchFamily="-72" charset="-128"/>
              </a:rPr>
              <a:t> </a:t>
            </a: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1979712" y="5085184"/>
            <a:ext cx="533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FFE812"/>
                </a:solidFill>
              </a:rPr>
              <a:t>DEVCO Fragility and Resilience Unit </a:t>
            </a:r>
          </a:p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FFE812"/>
                </a:solidFill>
              </a:rPr>
              <a:t>EEAS </a:t>
            </a:r>
            <a:r>
              <a:rPr lang="en-GB" sz="2000" dirty="0">
                <a:solidFill>
                  <a:srgbClr val="FFE812"/>
                </a:solidFill>
              </a:rPr>
              <a:t>Conflict Prevention, Peacebuilding and </a:t>
            </a:r>
            <a:br>
              <a:rPr lang="en-GB" sz="2000" dirty="0">
                <a:solidFill>
                  <a:srgbClr val="FFE812"/>
                </a:solidFill>
              </a:rPr>
            </a:br>
            <a:r>
              <a:rPr lang="en-GB" sz="2000" dirty="0">
                <a:solidFill>
                  <a:srgbClr val="FFE812"/>
                </a:solidFill>
              </a:rPr>
              <a:t>Mediation Instruments Division Team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83860325"/>
              </p:ext>
            </p:extLst>
          </p:nvPr>
        </p:nvGraphicFramePr>
        <p:xfrm>
          <a:off x="1763688" y="2204864"/>
          <a:ext cx="5505450" cy="3105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7584" y="119675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Appling a conflict sensitive approach to interventions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63455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924944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Helvetica" pitchFamily="-72" charset="0"/>
              </a:rPr>
              <a:t>- Not </a:t>
            </a:r>
            <a:r>
              <a:rPr lang="en-GB" dirty="0">
                <a:solidFill>
                  <a:srgbClr val="000000"/>
                </a:solidFill>
                <a:latin typeface="Helvetica" pitchFamily="-72" charset="0"/>
              </a:rPr>
              <a:t>one way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Helvetica" pitchFamily="-72" charset="0"/>
              </a:rPr>
              <a:t>Long/short (generally following a 'light touch' methodology</a:t>
            </a:r>
            <a:endParaRPr lang="en-GB" dirty="0">
              <a:solidFill>
                <a:srgbClr val="000000"/>
              </a:solidFill>
              <a:latin typeface="Helvetica" pitchFamily="-72" charset="0"/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Helvetica" pitchFamily="-72" charset="0"/>
              </a:rPr>
              <a:t>Internal/external</a:t>
            </a:r>
          </a:p>
          <a:p>
            <a:pPr lvl="1"/>
            <a:endParaRPr lang="en-GB" dirty="0">
              <a:solidFill>
                <a:srgbClr val="000000"/>
              </a:solidFill>
              <a:latin typeface="Helvetica" pitchFamily="-72" charset="0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Helvetica" pitchFamily="-72" charset="0"/>
              </a:rPr>
              <a:t>- Both a </a:t>
            </a:r>
            <a:r>
              <a:rPr lang="en-GB" u="sng" dirty="0" smtClean="0">
                <a:solidFill>
                  <a:srgbClr val="000000"/>
                </a:solidFill>
                <a:latin typeface="Helvetica" pitchFamily="-72" charset="0"/>
              </a:rPr>
              <a:t>process and a product</a:t>
            </a:r>
            <a:endParaRPr lang="en-GB" u="sng" dirty="0">
              <a:solidFill>
                <a:srgbClr val="000000"/>
              </a:solidFill>
              <a:latin typeface="Helvetica" pitchFamily="-72" charset="0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Helvetica" pitchFamily="-72" charset="0"/>
              </a:rPr>
              <a:t>- Involves </a:t>
            </a:r>
            <a:r>
              <a:rPr lang="en-GB" dirty="0">
                <a:solidFill>
                  <a:srgbClr val="000000"/>
                </a:solidFill>
                <a:latin typeface="Helvetica" pitchFamily="-72" charset="0"/>
              </a:rPr>
              <a:t>those who need to own the </a:t>
            </a:r>
            <a:r>
              <a:rPr lang="en-GB" dirty="0" smtClean="0">
                <a:solidFill>
                  <a:srgbClr val="000000"/>
                </a:solidFill>
                <a:latin typeface="Helvetica" pitchFamily="-72" charset="0"/>
              </a:rPr>
              <a:t>findings (EU Institutions, Member States, partners, civil society). </a:t>
            </a:r>
            <a:endParaRPr lang="en-GB" dirty="0">
              <a:solidFill>
                <a:srgbClr val="000000"/>
              </a:solidFill>
              <a:latin typeface="Helvetica" pitchFamily="-7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91683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00"/>
                </a:solidFill>
              </a:rPr>
              <a:t>What does conflict analysis entail?</a:t>
            </a:r>
            <a:endParaRPr lang="en-GB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07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13300155"/>
              </p:ext>
            </p:extLst>
          </p:nvPr>
        </p:nvGraphicFramePr>
        <p:xfrm>
          <a:off x="1936750" y="1561782"/>
          <a:ext cx="5270500" cy="3734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19672" y="119675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</a:rPr>
              <a:t>Possible Elements of an EU Conflict Analysis Process </a:t>
            </a:r>
            <a:endParaRPr lang="en-GB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432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40"/>
          <p:cNvGrpSpPr>
            <a:grpSpLocks/>
          </p:cNvGrpSpPr>
          <p:nvPr/>
        </p:nvGrpSpPr>
        <p:grpSpPr bwMode="auto">
          <a:xfrm>
            <a:off x="251520" y="214734"/>
            <a:ext cx="8543925" cy="6643266"/>
            <a:chOff x="11825" y="37234"/>
            <a:chExt cx="9141077" cy="7287123"/>
          </a:xfrm>
        </p:grpSpPr>
        <p:sp>
          <p:nvSpPr>
            <p:cNvPr id="19" name="Oval 18"/>
            <p:cNvSpPr/>
            <p:nvPr/>
          </p:nvSpPr>
          <p:spPr>
            <a:xfrm>
              <a:off x="5652134" y="1296655"/>
              <a:ext cx="3311938" cy="21701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171100" y="1296655"/>
              <a:ext cx="3313579" cy="21701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27653" name="TextBox 4"/>
            <p:cNvSpPr txBox="1">
              <a:spLocks noChangeArrowheads="1"/>
            </p:cNvSpPr>
            <p:nvPr/>
          </p:nvSpPr>
          <p:spPr bwMode="auto">
            <a:xfrm>
              <a:off x="315597" y="1498295"/>
              <a:ext cx="3096834" cy="506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 b="1" dirty="0" smtClean="0">
                  <a:solidFill>
                    <a:srgbClr val="FFFFFF"/>
                  </a:solidFill>
                  <a:ea typeface="+mn-ea"/>
                  <a:cs typeface="Arial" pitchFamily="34" charset="0"/>
                </a:rPr>
                <a:t>Causes</a:t>
              </a:r>
            </a:p>
          </p:txBody>
        </p:sp>
        <p:sp>
          <p:nvSpPr>
            <p:cNvPr id="27654" name="TextBox 5"/>
            <p:cNvSpPr txBox="1">
              <a:spLocks noChangeArrowheads="1"/>
            </p:cNvSpPr>
            <p:nvPr/>
          </p:nvSpPr>
          <p:spPr bwMode="auto">
            <a:xfrm>
              <a:off x="251559" y="2060241"/>
              <a:ext cx="3160871" cy="955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are political, economic , political, social, security or other factors that are structural (long term) or more proximate causes for current conflict dynamics?</a:t>
              </a:r>
            </a:p>
          </p:txBody>
        </p:sp>
        <p:sp>
          <p:nvSpPr>
            <p:cNvPr id="27655" name="TextBox 7"/>
            <p:cNvSpPr txBox="1">
              <a:spLocks noChangeArrowheads="1"/>
            </p:cNvSpPr>
            <p:nvPr/>
          </p:nvSpPr>
          <p:spPr bwMode="auto">
            <a:xfrm>
              <a:off x="5868879" y="1480115"/>
              <a:ext cx="3095192" cy="461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 b="1" smtClean="0">
                  <a:solidFill>
                    <a:srgbClr val="FFFFFF"/>
                  </a:solidFill>
                  <a:ea typeface="+mn-ea"/>
                  <a:cs typeface="Arial" pitchFamily="34" charset="0"/>
                </a:rPr>
                <a:t>Stakeholders</a:t>
              </a:r>
            </a:p>
          </p:txBody>
        </p:sp>
        <p:sp>
          <p:nvSpPr>
            <p:cNvPr id="27656" name="TextBox 8"/>
            <p:cNvSpPr txBox="1">
              <a:spLocks noChangeArrowheads="1"/>
            </p:cNvSpPr>
            <p:nvPr/>
          </p:nvSpPr>
          <p:spPr bwMode="auto">
            <a:xfrm>
              <a:off x="5724382" y="1941241"/>
              <a:ext cx="3167441" cy="1170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Who are the stakeholders acting or affected by the conflict? How are they related? What are their position, but also what are their (hidden) interests and sources of power?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59398" y="37234"/>
              <a:ext cx="3024585" cy="1922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27658" name="TextBox 10"/>
            <p:cNvSpPr txBox="1">
              <a:spLocks noChangeArrowheads="1"/>
            </p:cNvSpPr>
            <p:nvPr/>
          </p:nvSpPr>
          <p:spPr bwMode="auto">
            <a:xfrm>
              <a:off x="3267933" y="324818"/>
              <a:ext cx="2600946" cy="462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 b="1" smtClean="0">
                  <a:solidFill>
                    <a:srgbClr val="FFFFFF"/>
                  </a:solidFill>
                  <a:ea typeface="+mn-ea"/>
                  <a:cs typeface="Arial" pitchFamily="34" charset="0"/>
                </a:rPr>
                <a:t>Drivers of peace</a:t>
              </a:r>
            </a:p>
          </p:txBody>
        </p:sp>
        <p:sp>
          <p:nvSpPr>
            <p:cNvPr id="27659" name="TextBox 11"/>
            <p:cNvSpPr txBox="1">
              <a:spLocks noChangeArrowheads="1"/>
            </p:cNvSpPr>
            <p:nvPr/>
          </p:nvSpPr>
          <p:spPr bwMode="auto">
            <a:xfrm>
              <a:off x="3059398" y="774375"/>
              <a:ext cx="3024585" cy="955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dirty="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helps resilience against violence and escalation? What are the institutions or actors that promote peace?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2875493" y="2721354"/>
              <a:ext cx="3311936" cy="21948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27661" name="TextBox 13"/>
            <p:cNvSpPr txBox="1">
              <a:spLocks noChangeArrowheads="1"/>
            </p:cNvSpPr>
            <p:nvPr/>
          </p:nvSpPr>
          <p:spPr bwMode="auto">
            <a:xfrm>
              <a:off x="3019990" y="3154384"/>
              <a:ext cx="3096834" cy="461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 b="1" smtClean="0">
                  <a:solidFill>
                    <a:srgbClr val="FFFFFF"/>
                  </a:solidFill>
                  <a:ea typeface="+mn-ea"/>
                  <a:cs typeface="Arial" pitchFamily="34" charset="0"/>
                </a:rPr>
                <a:t>Conflict dynamics</a:t>
              </a:r>
            </a:p>
          </p:txBody>
        </p:sp>
        <p:sp>
          <p:nvSpPr>
            <p:cNvPr id="27662" name="TextBox 14"/>
            <p:cNvSpPr txBox="1">
              <a:spLocks noChangeArrowheads="1"/>
            </p:cNvSpPr>
            <p:nvPr/>
          </p:nvSpPr>
          <p:spPr bwMode="auto">
            <a:xfrm>
              <a:off x="2955951" y="3603941"/>
              <a:ext cx="3160872" cy="953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dirty="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is driving conflict and violence? Are their patterns and triggers for violence? What is the impact of the conflict(s)?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11825" y="4230346"/>
              <a:ext cx="3311936" cy="19866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27664" name="TextBox 16"/>
            <p:cNvSpPr txBox="1">
              <a:spLocks noChangeArrowheads="1"/>
            </p:cNvSpPr>
            <p:nvPr/>
          </p:nvSpPr>
          <p:spPr bwMode="auto">
            <a:xfrm>
              <a:off x="184236" y="4435291"/>
              <a:ext cx="3095192" cy="462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 b="1" smtClean="0">
                  <a:solidFill>
                    <a:srgbClr val="FFFFFF"/>
                  </a:solidFill>
                  <a:ea typeface="+mn-ea"/>
                  <a:cs typeface="Arial" pitchFamily="34" charset="0"/>
                </a:rPr>
                <a:t>Scenarios</a:t>
              </a:r>
            </a:p>
          </p:txBody>
        </p:sp>
        <p:sp>
          <p:nvSpPr>
            <p:cNvPr id="27665" name="TextBox 17"/>
            <p:cNvSpPr txBox="1">
              <a:spLocks noChangeArrowheads="1"/>
            </p:cNvSpPr>
            <p:nvPr/>
          </p:nvSpPr>
          <p:spPr bwMode="auto">
            <a:xfrm>
              <a:off x="111987" y="4893112"/>
              <a:ext cx="3159230" cy="953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are possible future developments? Which factors will determine future development in one or the other direction. 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3203895" y="5531086"/>
              <a:ext cx="2735591" cy="17932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27667" name="TextBox 20"/>
            <p:cNvSpPr txBox="1">
              <a:spLocks noChangeArrowheads="1"/>
            </p:cNvSpPr>
            <p:nvPr/>
          </p:nvSpPr>
          <p:spPr bwMode="auto">
            <a:xfrm>
              <a:off x="3087312" y="5592240"/>
              <a:ext cx="3096834" cy="462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 b="1" smtClean="0">
                  <a:solidFill>
                    <a:srgbClr val="FFFFFF"/>
                  </a:solidFill>
                  <a:ea typeface="+mn-ea"/>
                  <a:cs typeface="Arial" pitchFamily="34" charset="0"/>
                </a:rPr>
                <a:t>Responses</a:t>
              </a:r>
            </a:p>
          </p:txBody>
        </p:sp>
        <p:sp>
          <p:nvSpPr>
            <p:cNvPr id="27668" name="TextBox 21"/>
            <p:cNvSpPr txBox="1">
              <a:spLocks noChangeArrowheads="1"/>
            </p:cNvSpPr>
            <p:nvPr/>
          </p:nvSpPr>
          <p:spPr bwMode="auto">
            <a:xfrm>
              <a:off x="3203895" y="6046755"/>
              <a:ext cx="2735591" cy="953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has / is the EU doing?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are others doing?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 How can we assess this vis-à-vis the  conflict dynamics?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5840966" y="4303069"/>
              <a:ext cx="3311936" cy="19866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27670" name="TextBox 23"/>
            <p:cNvSpPr txBox="1">
              <a:spLocks noChangeArrowheads="1"/>
            </p:cNvSpPr>
            <p:nvPr/>
          </p:nvSpPr>
          <p:spPr bwMode="auto">
            <a:xfrm>
              <a:off x="6011735" y="4508014"/>
              <a:ext cx="3096834" cy="462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2400" b="1" smtClean="0">
                  <a:solidFill>
                    <a:srgbClr val="FFFFFF"/>
                  </a:solidFill>
                  <a:ea typeface="+mn-ea"/>
                  <a:cs typeface="Arial" pitchFamily="34" charset="0"/>
                </a:rPr>
                <a:t>Options</a:t>
              </a:r>
            </a:p>
          </p:txBody>
        </p:sp>
        <p:sp>
          <p:nvSpPr>
            <p:cNvPr id="27671" name="TextBox 24"/>
            <p:cNvSpPr txBox="1">
              <a:spLocks noChangeArrowheads="1"/>
            </p:cNvSpPr>
            <p:nvPr/>
          </p:nvSpPr>
          <p:spPr bwMode="auto">
            <a:xfrm>
              <a:off x="5939486" y="4965834"/>
              <a:ext cx="3160871" cy="738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priorities / objectives do we see to address the conflict?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smtClean="0">
                  <a:solidFill>
                    <a:srgbClr val="FFFF00"/>
                  </a:solidFill>
                  <a:ea typeface="+mn-ea"/>
                  <a:cs typeface="Arial" pitchFamily="34" charset="0"/>
                </a:rPr>
                <a:t>What are options to realise them?</a:t>
              </a:r>
            </a:p>
          </p:txBody>
        </p:sp>
        <p:sp>
          <p:nvSpPr>
            <p:cNvPr id="35" name="Striped Right Arrow 34"/>
            <p:cNvSpPr/>
            <p:nvPr/>
          </p:nvSpPr>
          <p:spPr>
            <a:xfrm rot="1787507">
              <a:off x="3563495" y="2382534"/>
              <a:ext cx="431850" cy="338820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36" name="Striped Right Arrow 35"/>
            <p:cNvSpPr/>
            <p:nvPr/>
          </p:nvSpPr>
          <p:spPr>
            <a:xfrm rot="5400000">
              <a:off x="4351897" y="2097717"/>
              <a:ext cx="431376" cy="339897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37" name="Striped Right Arrow 36"/>
            <p:cNvSpPr/>
            <p:nvPr/>
          </p:nvSpPr>
          <p:spPr>
            <a:xfrm rot="9181745">
              <a:off x="5166098" y="2392451"/>
              <a:ext cx="431850" cy="340473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38" name="Striped Right Arrow 37"/>
            <p:cNvSpPr/>
            <p:nvPr/>
          </p:nvSpPr>
          <p:spPr>
            <a:xfrm rot="1787507">
              <a:off x="5379560" y="4803862"/>
              <a:ext cx="433491" cy="340473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39" name="Striped Right Arrow 38"/>
            <p:cNvSpPr/>
            <p:nvPr/>
          </p:nvSpPr>
          <p:spPr>
            <a:xfrm rot="5400000">
              <a:off x="4314947" y="5027276"/>
              <a:ext cx="433029" cy="339897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40" name="Striped Right Arrow 39"/>
            <p:cNvSpPr/>
            <p:nvPr/>
          </p:nvSpPr>
          <p:spPr>
            <a:xfrm rot="9181745">
              <a:off x="3377948" y="4856751"/>
              <a:ext cx="431848" cy="338821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870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948" y="2060848"/>
            <a:ext cx="3600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</a:rPr>
              <a:t>- Bosnia </a:t>
            </a:r>
            <a:r>
              <a:rPr lang="en-GB" sz="2000" dirty="0">
                <a:solidFill>
                  <a:srgbClr val="000000"/>
                </a:solidFill>
              </a:rPr>
              <a:t>and Herzegovina (</a:t>
            </a:r>
            <a:r>
              <a:rPr lang="en-GB" sz="2000" dirty="0" err="1">
                <a:solidFill>
                  <a:srgbClr val="000000"/>
                </a:solidFill>
              </a:rPr>
              <a:t>BiH</a:t>
            </a:r>
            <a:r>
              <a:rPr lang="en-GB" sz="2000" dirty="0">
                <a:solidFill>
                  <a:srgbClr val="000000"/>
                </a:solidFill>
              </a:rPr>
              <a:t>)</a:t>
            </a:r>
          </a:p>
          <a:p>
            <a:r>
              <a:rPr lang="en-GB" sz="2000" dirty="0" smtClean="0">
                <a:solidFill>
                  <a:srgbClr val="000000"/>
                </a:solidFill>
              </a:rPr>
              <a:t>- Central </a:t>
            </a:r>
            <a:r>
              <a:rPr lang="en-GB" sz="2000" dirty="0">
                <a:solidFill>
                  <a:srgbClr val="000000"/>
                </a:solidFill>
              </a:rPr>
              <a:t>African Republic (jointly with the UN)</a:t>
            </a:r>
          </a:p>
          <a:p>
            <a:r>
              <a:rPr lang="en-GB" sz="2000" dirty="0" smtClean="0">
                <a:solidFill>
                  <a:srgbClr val="000000"/>
                </a:solidFill>
              </a:rPr>
              <a:t>- Chad</a:t>
            </a:r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- Democratic </a:t>
            </a:r>
            <a:r>
              <a:rPr lang="en-GB" sz="2000" dirty="0">
                <a:solidFill>
                  <a:srgbClr val="000000"/>
                </a:solidFill>
              </a:rPr>
              <a:t>Republic of Congo (DRC)</a:t>
            </a:r>
          </a:p>
          <a:p>
            <a:r>
              <a:rPr lang="en-GB" sz="2000" dirty="0" smtClean="0">
                <a:solidFill>
                  <a:srgbClr val="000000"/>
                </a:solidFill>
              </a:rPr>
              <a:t>- Guatemala </a:t>
            </a:r>
            <a:r>
              <a:rPr lang="en-GB" sz="2000" dirty="0">
                <a:solidFill>
                  <a:srgbClr val="000000"/>
                </a:solidFill>
              </a:rPr>
              <a:t>(led by the Delegation, in coordination with Member States)</a:t>
            </a:r>
          </a:p>
          <a:p>
            <a:r>
              <a:rPr lang="en-GB" sz="2000" dirty="0" smtClean="0">
                <a:solidFill>
                  <a:srgbClr val="000000"/>
                </a:solidFill>
              </a:rPr>
              <a:t>- Lebanon</a:t>
            </a:r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- Liberia</a:t>
            </a:r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- Libya</a:t>
            </a:r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- Syria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2132856"/>
            <a:ext cx="30963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rgbClr val="000000"/>
                </a:solidFill>
              </a:rPr>
              <a:t>Northern Nigeria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rgbClr val="000000"/>
                </a:solidFill>
              </a:rPr>
              <a:t>Sudan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rgbClr val="000000"/>
                </a:solidFill>
              </a:rPr>
              <a:t>Yemen</a:t>
            </a:r>
          </a:p>
          <a:p>
            <a:pPr marL="342900" indent="-342900">
              <a:buFontTx/>
              <a:buChar char="-"/>
            </a:pPr>
            <a:endParaRPr lang="en-GB" sz="2000" dirty="0" smtClean="0"/>
          </a:p>
          <a:p>
            <a:pPr marL="342900" indent="-342900">
              <a:buFontTx/>
              <a:buChar char="-"/>
            </a:pPr>
            <a:r>
              <a:rPr lang="en-GB" sz="2000" b="1" u="sng" dirty="0" smtClean="0"/>
              <a:t>Upcoming</a:t>
            </a:r>
            <a:r>
              <a:rPr lang="en-GB" sz="2000" b="1" u="sng" dirty="0"/>
              <a:t>: </a:t>
            </a:r>
            <a:r>
              <a:rPr lang="en-GB" sz="2000" dirty="0"/>
              <a:t>Gulf of Guinea</a:t>
            </a:r>
          </a:p>
          <a:p>
            <a:pPr marL="342900" indent="-342900">
              <a:buFontTx/>
              <a:buChar char="-"/>
            </a:pPr>
            <a:r>
              <a:rPr lang="en-GB" sz="2000" dirty="0" smtClean="0"/>
              <a:t>Kenya</a:t>
            </a:r>
          </a:p>
          <a:p>
            <a:pPr marL="342900" indent="-342900">
              <a:buFontTx/>
              <a:buChar char="-"/>
            </a:pPr>
            <a:r>
              <a:rPr lang="en-GB" sz="2000" dirty="0" smtClean="0"/>
              <a:t>Somalia</a:t>
            </a:r>
            <a:endParaRPr lang="en-GB" sz="2000" dirty="0"/>
          </a:p>
          <a:p>
            <a:pPr marL="342900" indent="-342900">
              <a:buFontTx/>
              <a:buChar char="-"/>
            </a:pPr>
            <a:endParaRPr lang="en-GB" sz="2000" dirty="0" smtClean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41277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0000"/>
                </a:solidFill>
              </a:rPr>
              <a:t>Some recent examples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71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05821"/>
            <a:ext cx="5403052" cy="471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1484784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Northern Nigeria Case Study</a:t>
            </a:r>
          </a:p>
        </p:txBody>
      </p:sp>
    </p:spTree>
    <p:extLst>
      <p:ext uri="{BB962C8B-B14F-4D97-AF65-F5344CB8AC3E}">
        <p14:creationId xmlns:p14="http://schemas.microsoft.com/office/powerpoint/2010/main" val="3883217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4" name="Group 52"/>
          <p:cNvGraphicFramePr>
            <a:graphicFrameLocks/>
          </p:cNvGraphicFramePr>
          <p:nvPr/>
        </p:nvGraphicFramePr>
        <p:xfrm>
          <a:off x="457200" y="1828800"/>
          <a:ext cx="8229600" cy="3125736"/>
        </p:xfrm>
        <a:graphic>
          <a:graphicData uri="http://schemas.openxmlformats.org/drawingml/2006/table">
            <a:tbl>
              <a:tblPr/>
              <a:tblGrid>
                <a:gridCol w="1582737"/>
                <a:gridCol w="1709738"/>
                <a:gridCol w="1644650"/>
                <a:gridCol w="1646237"/>
                <a:gridCol w="1646238"/>
              </a:tblGrid>
              <a:tr h="530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Security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Political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Economic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Social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International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National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Local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134076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Causes of conflict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77232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132856"/>
            <a:ext cx="7200800" cy="2825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hangingPunct="1">
              <a:lnSpc>
                <a:spcPct val="80000"/>
              </a:lnSpc>
              <a:buFont typeface="Arial" pitchFamily="-72" charset="0"/>
              <a:buNone/>
            </a:pPr>
            <a:r>
              <a:rPr lang="en-US" dirty="0">
                <a:latin typeface="Helvetica" pitchFamily="-72" charset="0"/>
              </a:rPr>
              <a:t>Think about all the factors – political, economic, social etc. </a:t>
            </a:r>
            <a:endParaRPr lang="en-US" dirty="0" smtClean="0">
              <a:latin typeface="Helvetica" pitchFamily="-72" charset="0"/>
            </a:endParaRPr>
          </a:p>
          <a:p>
            <a:pPr defTabSz="914400" eaLnBrk="1" hangingPunct="1">
              <a:lnSpc>
                <a:spcPct val="80000"/>
              </a:lnSpc>
              <a:buFont typeface="Arial" pitchFamily="-72" charset="0"/>
              <a:buNone/>
            </a:pPr>
            <a:endParaRPr lang="en-US" dirty="0">
              <a:latin typeface="Helvetica" pitchFamily="-72" charset="0"/>
            </a:endParaRPr>
          </a:p>
          <a:p>
            <a:pPr defTabSz="914400" eaLnBrk="1" hangingPunct="1">
              <a:lnSpc>
                <a:spcPct val="80000"/>
              </a:lnSpc>
              <a:buFont typeface="Arial" pitchFamily="-72" charset="0"/>
              <a:buNone/>
            </a:pPr>
            <a:r>
              <a:rPr lang="en-US" dirty="0">
                <a:latin typeface="Helvetica" pitchFamily="-72" charset="0"/>
              </a:rPr>
              <a:t>Structural and proximate causes </a:t>
            </a:r>
            <a:endParaRPr lang="en-US" dirty="0" smtClean="0">
              <a:latin typeface="Helvetica" pitchFamily="-72" charset="0"/>
            </a:endParaRPr>
          </a:p>
          <a:p>
            <a:pPr defTabSz="914400" eaLnBrk="1" hangingPunct="1">
              <a:lnSpc>
                <a:spcPct val="80000"/>
              </a:lnSpc>
              <a:buFont typeface="Arial" pitchFamily="-72" charset="0"/>
              <a:buNone/>
            </a:pPr>
            <a:endParaRPr lang="en-US" dirty="0">
              <a:latin typeface="Helvetica" pitchFamily="-72" charset="0"/>
            </a:endParaRPr>
          </a:p>
          <a:p>
            <a:pPr defTabSz="914400" eaLnBrk="1" hangingPunct="1">
              <a:lnSpc>
                <a:spcPct val="80000"/>
              </a:lnSpc>
              <a:buFont typeface="Arial" pitchFamily="-72" charset="0"/>
              <a:buNone/>
            </a:pPr>
            <a:r>
              <a:rPr lang="en-US" dirty="0" smtClean="0">
                <a:latin typeface="Helvetica" pitchFamily="-72" charset="0"/>
              </a:rPr>
              <a:t>Don’t </a:t>
            </a:r>
            <a:r>
              <a:rPr lang="en-US" dirty="0">
                <a:latin typeface="Helvetica" pitchFamily="-72" charset="0"/>
              </a:rPr>
              <a:t>worry about where in the grid, get it down</a:t>
            </a:r>
          </a:p>
          <a:p>
            <a:pPr defTabSz="914400" eaLnBrk="1" hangingPunct="1">
              <a:lnSpc>
                <a:spcPct val="80000"/>
              </a:lnSpc>
              <a:buFont typeface="Arial" pitchFamily="-72" charset="0"/>
              <a:buNone/>
            </a:pPr>
            <a:endParaRPr lang="en-US" dirty="0" smtClean="0">
              <a:latin typeface="Helvetica" pitchFamily="-72" charset="0"/>
            </a:endParaRPr>
          </a:p>
          <a:p>
            <a:pPr defTabSz="914400" eaLnBrk="1" hangingPunct="1">
              <a:lnSpc>
                <a:spcPct val="80000"/>
              </a:lnSpc>
              <a:buFont typeface="Arial" pitchFamily="-72" charset="0"/>
              <a:buNone/>
            </a:pPr>
            <a:r>
              <a:rPr lang="en-US" dirty="0" smtClean="0">
                <a:latin typeface="Helvetica" pitchFamily="-72" charset="0"/>
              </a:rPr>
              <a:t>Remember </a:t>
            </a:r>
            <a:r>
              <a:rPr lang="en-US" dirty="0">
                <a:latin typeface="Helvetica" pitchFamily="-72" charset="0"/>
              </a:rPr>
              <a:t>external factors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48478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Doing the grid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542862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4" name="Group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523281"/>
              </p:ext>
            </p:extLst>
          </p:nvPr>
        </p:nvGraphicFramePr>
        <p:xfrm>
          <a:off x="457200" y="1828800"/>
          <a:ext cx="8229600" cy="4315959"/>
        </p:xfrm>
        <a:graphic>
          <a:graphicData uri="http://schemas.openxmlformats.org/drawingml/2006/table">
            <a:tbl>
              <a:tblPr/>
              <a:tblGrid>
                <a:gridCol w="1582737"/>
                <a:gridCol w="1709738"/>
                <a:gridCol w="1644650"/>
                <a:gridCol w="1646237"/>
                <a:gridCol w="1646238"/>
              </a:tblGrid>
              <a:tr h="530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Security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Political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Economic / environment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Social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International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Weaknesses in regional response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Lake Chad 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National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Heavy handed security response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Weak capacity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Corruption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Poor governance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exclusive growth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Reliance on oil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Ethnic tensions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Local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Weakening of traditional systems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Elite capture of Sharia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Poverty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Land rights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4218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0140" y="134076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Stakeholder analysis</a:t>
            </a:r>
            <a:endParaRPr lang="en-GB" b="1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57400"/>
            <a:ext cx="8599488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935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339850"/>
            <a:ext cx="8229600" cy="576263"/>
          </a:xfrm>
        </p:spPr>
        <p:txBody>
          <a:bodyPr/>
          <a:lstStyle/>
          <a:p>
            <a:pPr marL="6350" indent="0" eaLnBrk="1" hangingPunct="1"/>
            <a:r>
              <a:rPr lang="en-US" sz="3600" dirty="0" smtClean="0">
                <a:latin typeface="Helvetica" pitchFamily="-72" charset="0"/>
              </a:rPr>
              <a:t>Objectives</a:t>
            </a:r>
            <a:endParaRPr lang="en-GB" altLang="en-US" sz="34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276475"/>
            <a:ext cx="8496300" cy="3529013"/>
          </a:xfrm>
        </p:spPr>
        <p:txBody>
          <a:bodyPr anchor="ctr"/>
          <a:lstStyle/>
          <a:p>
            <a:pPr marL="0" indent="0" eaLnBrk="1" hangingPunct="1">
              <a:buFont typeface="Arial" pitchFamily="-72" charset="0"/>
              <a:buNone/>
            </a:pPr>
            <a:endParaRPr lang="en-GB" sz="2800" dirty="0" smtClean="0">
              <a:latin typeface="Helvetica" pitchFamily="-72" charset="0"/>
            </a:endParaRPr>
          </a:p>
          <a:p>
            <a:pPr marL="0" indent="0" eaLnBrk="1" hangingPunct="1">
              <a:buFont typeface="Arial" pitchFamily="-72" charset="0"/>
              <a:buNone/>
            </a:pPr>
            <a:r>
              <a:rPr lang="en-GB" i="0" dirty="0" smtClean="0">
                <a:solidFill>
                  <a:srgbClr val="007CC1"/>
                </a:solidFill>
                <a:latin typeface="Helvetica" pitchFamily="-72" charset="0"/>
              </a:rPr>
              <a:t>By the end of the session, participants will have acquired an understanding of:</a:t>
            </a:r>
          </a:p>
          <a:p>
            <a:pPr marL="0" indent="0" eaLnBrk="1" hangingPunct="1">
              <a:buFont typeface="Arial" pitchFamily="-72" charset="0"/>
              <a:buNone/>
            </a:pPr>
            <a:endParaRPr lang="en-GB" i="0" dirty="0" smtClean="0">
              <a:solidFill>
                <a:srgbClr val="007CC1"/>
              </a:solidFill>
              <a:latin typeface="Helvetica" pitchFamily="-72" charset="0"/>
            </a:endParaRPr>
          </a:p>
          <a:p>
            <a:pPr marL="0" indent="0" eaLnBrk="1" hangingPunct="1">
              <a:buNone/>
            </a:pPr>
            <a:r>
              <a:rPr lang="en-GB" i="0" dirty="0" smtClean="0">
                <a:solidFill>
                  <a:schemeClr val="tx1"/>
                </a:solidFill>
                <a:latin typeface="Helvetica" pitchFamily="-72" charset="0"/>
              </a:rPr>
              <a:t>- Conflict concepts and trends</a:t>
            </a:r>
          </a:p>
          <a:p>
            <a:pPr marL="0" indent="0" eaLnBrk="1" hangingPunct="1">
              <a:buNone/>
            </a:pPr>
            <a:r>
              <a:rPr lang="en-GB" i="0" dirty="0" smtClean="0">
                <a:solidFill>
                  <a:schemeClr val="tx1"/>
                </a:solidFill>
                <a:latin typeface="Helvetica" pitchFamily="-72" charset="0"/>
              </a:rPr>
              <a:t>- EU's approach to preventing / resolving conflict</a:t>
            </a:r>
          </a:p>
          <a:p>
            <a:pPr marL="0" indent="0" eaLnBrk="1" hangingPunct="1">
              <a:buNone/>
            </a:pPr>
            <a:r>
              <a:rPr lang="en-GB" i="0" dirty="0" smtClean="0">
                <a:solidFill>
                  <a:schemeClr val="tx1"/>
                </a:solidFill>
                <a:latin typeface="Helvetica" pitchFamily="-72" charset="0"/>
              </a:rPr>
              <a:t>- Conflict sensitivity</a:t>
            </a:r>
          </a:p>
          <a:p>
            <a:pPr marL="0" indent="0" eaLnBrk="1" hangingPunct="1">
              <a:buNone/>
            </a:pPr>
            <a:r>
              <a:rPr lang="en-GB" i="0" dirty="0" smtClean="0">
                <a:solidFill>
                  <a:schemeClr val="tx1"/>
                </a:solidFill>
                <a:latin typeface="Helvetica" pitchFamily="-72" charset="0"/>
              </a:rPr>
              <a:t>- EU methodology for conflict analysis</a:t>
            </a:r>
          </a:p>
          <a:p>
            <a:pPr marL="0" indent="0" eaLnBrk="1" hangingPunct="1">
              <a:buNone/>
            </a:pPr>
            <a:r>
              <a:rPr lang="en-GB" i="0" dirty="0" smtClean="0">
                <a:solidFill>
                  <a:schemeClr val="tx1"/>
                </a:solidFill>
                <a:latin typeface="Helvetica" pitchFamily="-72" charset="0"/>
              </a:rPr>
              <a:t>- Practical experience of the methodology using a case study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 smtClean="0">
              <a:latin typeface="Helvetica" pitchFamily="-72" charset="0"/>
            </a:endParaRPr>
          </a:p>
          <a:p>
            <a:pPr marL="0" indent="0" eaLnBrk="1" hangingPunct="1">
              <a:spcBef>
                <a:spcPct val="40000"/>
              </a:spcBef>
              <a:buClrTx/>
              <a:buNone/>
              <a:defRPr/>
            </a:pPr>
            <a:endParaRPr lang="en-GB" sz="2800" i="0" dirty="0"/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D91A0D49-5303-4661-8451-9113463548BC}" type="slidenum">
              <a:rPr lang="en-GB" altLang="en-US" sz="1400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2</a:t>
            </a:fld>
            <a:endParaRPr lang="en-GB" altLang="en-US" sz="140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98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6695932" cy="48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005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628800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EU Response – Buzz groups</a:t>
            </a:r>
          </a:p>
          <a:p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Humanitarian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Political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Development </a:t>
            </a:r>
            <a:endParaRPr lang="en-GB" sz="2800" dirty="0"/>
          </a:p>
          <a:p>
            <a:pPr algn="ctr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092529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Resources and documents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564904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EU Staff Handbook for Operating in Situations of Conflict and Fragility </a:t>
            </a:r>
          </a:p>
          <a:p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EU guidance note on Conflict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Ask your PSC rep for a copy of the Northern Nigeria conflict analysis and PFCA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5688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988840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Close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68377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420888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Conflict is a normal part of human interaction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 is the natural result when individuals and groups have </a:t>
            </a:r>
            <a:r>
              <a:rPr lang="en-GB" u="sng" dirty="0"/>
              <a:t>incompatible needs, interests or beliefs</a:t>
            </a:r>
          </a:p>
          <a:p>
            <a:endParaRPr lang="en-GB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challenge we need to address is the </a:t>
            </a:r>
            <a:r>
              <a:rPr lang="en-GB" u="sng" dirty="0"/>
              <a:t>violent conflict that emerges which is badly managed.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08162" y="170080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do we mean by conflict?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315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3" name="Picture 2" descr="66314_1armed-conflict-by-region 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4661" y="1412776"/>
            <a:ext cx="6852345" cy="50754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41133" y="1196752"/>
            <a:ext cx="20162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Asia</a:t>
            </a:r>
            <a:r>
              <a:rPr lang="en-GB" sz="1600" dirty="0"/>
              <a:t> – A general decline and plateau </a:t>
            </a:r>
          </a:p>
          <a:p>
            <a:r>
              <a:rPr lang="en-GB" sz="1600" b="1" dirty="0"/>
              <a:t>Africa</a:t>
            </a:r>
            <a:r>
              <a:rPr lang="en-GB" sz="1600" dirty="0"/>
              <a:t> – A decline from early 1990s peak, but marked increase since 2005.</a:t>
            </a:r>
          </a:p>
          <a:p>
            <a:r>
              <a:rPr lang="en-GB" sz="1600" b="1" dirty="0"/>
              <a:t>Middle East</a:t>
            </a:r>
            <a:r>
              <a:rPr lang="en-GB" sz="1600" dirty="0"/>
              <a:t> – A decline, but more recent increase due to Arab Spring conflicts</a:t>
            </a:r>
          </a:p>
          <a:p>
            <a:r>
              <a:rPr lang="en-GB" sz="1600" b="1" dirty="0"/>
              <a:t>Europe</a:t>
            </a:r>
            <a:r>
              <a:rPr lang="en-GB" sz="1600" dirty="0"/>
              <a:t> – a Substantial decline since the </a:t>
            </a:r>
            <a:r>
              <a:rPr lang="en-GB" sz="1600" dirty="0" err="1"/>
              <a:t>the</a:t>
            </a:r>
            <a:r>
              <a:rPr lang="en-GB" sz="1600" dirty="0"/>
              <a:t> 1990s.</a:t>
            </a:r>
          </a:p>
          <a:p>
            <a:r>
              <a:rPr lang="en-GB" sz="1600" b="1" dirty="0"/>
              <a:t>Americas </a:t>
            </a:r>
            <a:r>
              <a:rPr lang="en-GB" sz="1600" dirty="0"/>
              <a:t>– A substantial decline since the 1990s.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26876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Is the world becoming a more conflict ridden?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12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772816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Data on past and future trends in conflict activity suggest a continued decline in the number of conflicts globally.  </a:t>
            </a:r>
            <a:endParaRPr lang="en-GB" sz="2000" dirty="0" smtClean="0"/>
          </a:p>
          <a:p>
            <a:pPr lvl="0"/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The general trends hide some interesting shifts in conflict tactics away from traditional state-on-state or internal civil war and toward asymmetric conflict and terrorism.  </a:t>
            </a:r>
            <a:endParaRPr lang="en-GB" sz="2000" dirty="0" smtClean="0"/>
          </a:p>
          <a:p>
            <a:pPr lvl="0"/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The location of conflict activity is focused on three regions;  Africa (North and Sahel), Middle East (Iraq and the Levant) South Asia (Pakistan and Afghanistan). </a:t>
            </a:r>
            <a:endParaRPr lang="en-GB" sz="2000" dirty="0" smtClean="0"/>
          </a:p>
          <a:p>
            <a:pPr lvl="0"/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In addition to shifting toward more asymmetric conflict, there is data to suggest a shift from traditional conflict to an increase in criminal related conflict.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340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4" name="Picture 3" descr="66314_1armed-conflict-by-intensity-jp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640" y="1628800"/>
            <a:ext cx="6477000" cy="4857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141277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Towards lower intensity conflict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1834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276872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Over </a:t>
            </a:r>
            <a:r>
              <a:rPr lang="en-GB" sz="2000" dirty="0">
                <a:solidFill>
                  <a:srgbClr val="000000"/>
                </a:solidFill>
              </a:rPr>
              <a:t>1.5 billion people now live in fragile and conflict affected states or in countries with very high levels of </a:t>
            </a:r>
            <a:r>
              <a:rPr lang="en-GB" sz="2000" dirty="0" smtClean="0">
                <a:solidFill>
                  <a:srgbClr val="000000"/>
                </a:solidFill>
              </a:rPr>
              <a:t>violence</a:t>
            </a:r>
          </a:p>
          <a:p>
            <a:endParaRPr lang="en-GB" sz="2000" dirty="0">
              <a:solidFill>
                <a:srgbClr val="000000"/>
              </a:solidFill>
              <a:cs typeface="Helvetic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Helvetica"/>
              </a:rPr>
              <a:t>Conflict </a:t>
            </a:r>
            <a:r>
              <a:rPr lang="en-US" sz="2000" dirty="0">
                <a:solidFill>
                  <a:srgbClr val="000000"/>
                </a:solidFill>
                <a:cs typeface="Helvetica"/>
              </a:rPr>
              <a:t>is a threat to EU interests: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/>
              <a:buNone/>
              <a:defRPr/>
            </a:pPr>
            <a:r>
              <a:rPr lang="en-US" sz="2000" dirty="0">
                <a:solidFill>
                  <a:srgbClr val="000000"/>
                </a:solidFill>
                <a:cs typeface="Helvetica"/>
              </a:rPr>
              <a:t> </a:t>
            </a:r>
          </a:p>
          <a:p>
            <a:pPr marL="1433513" lvl="1" indent="-976313" fontAlgn="auto">
              <a:lnSpc>
                <a:spcPct val="8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solidFill>
                  <a:srgbClr val="000000"/>
                </a:solidFill>
                <a:cs typeface="Helvetica"/>
              </a:rPr>
              <a:t>Security (terrorism, regional instability, energy supplies, migration)</a:t>
            </a:r>
          </a:p>
          <a:p>
            <a:pPr marL="1433513" lvl="1" indent="-976313" fontAlgn="auto">
              <a:lnSpc>
                <a:spcPct val="8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solidFill>
                  <a:srgbClr val="000000"/>
                </a:solidFill>
                <a:cs typeface="Helvetica"/>
              </a:rPr>
              <a:t>Prosperity and trade</a:t>
            </a:r>
          </a:p>
          <a:p>
            <a:pPr marL="1433513" lvl="1" indent="-976313" fontAlgn="auto">
              <a:lnSpc>
                <a:spcPct val="80000"/>
              </a:lnSpc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>
                <a:solidFill>
                  <a:srgbClr val="000000"/>
                </a:solidFill>
                <a:cs typeface="Helvetica"/>
              </a:rPr>
              <a:t>Global poverty </a:t>
            </a:r>
            <a:r>
              <a:rPr lang="en-US" sz="2000" dirty="0" smtClean="0">
                <a:solidFill>
                  <a:srgbClr val="000000"/>
                </a:solidFill>
                <a:cs typeface="Helvetica"/>
              </a:rPr>
              <a:t>reduction; </a:t>
            </a:r>
            <a:r>
              <a:rPr lang="en-GB" sz="2000" dirty="0">
                <a:solidFill>
                  <a:srgbClr val="000000"/>
                </a:solidFill>
              </a:rPr>
              <a:t>War is described as 'development in reverse</a:t>
            </a:r>
            <a:r>
              <a:rPr lang="en-GB" sz="2000" dirty="0" smtClean="0">
                <a:solidFill>
                  <a:srgbClr val="000000"/>
                </a:solidFill>
              </a:rPr>
              <a:t>'</a:t>
            </a:r>
            <a:endParaRPr lang="en-US" sz="2000" dirty="0" smtClean="0">
              <a:solidFill>
                <a:srgbClr val="000000"/>
              </a:solidFill>
              <a:cs typeface="Helvetica"/>
            </a:endParaRP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GB" sz="2000" dirty="0"/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GB" sz="2000" dirty="0"/>
              <a:t>The EU has the ambition, mandate and global reach to ‘preserve peace, prevent conflict and strengthen international security’ (Article 21 of the Lisbon Treaty).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defRPr/>
            </a:pPr>
            <a:endParaRPr lang="en-US" sz="2000" dirty="0">
              <a:solidFill>
                <a:srgbClr val="000000"/>
              </a:solidFill>
              <a:cs typeface="Helvetica"/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484784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00"/>
                </a:solidFill>
              </a:rPr>
              <a:t>Implications for the EU?</a:t>
            </a:r>
            <a:endParaRPr lang="en-GB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9762" y="2276872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defTabSz="180000">
              <a:spcBef>
                <a:spcPts val="0"/>
              </a:spcBef>
              <a:buClr>
                <a:srgbClr val="007CC1"/>
              </a:buClr>
              <a:buFont typeface="Arial" charset="0"/>
              <a:buNone/>
              <a:defRPr/>
            </a:pPr>
            <a:r>
              <a:rPr lang="en-GB" dirty="0">
                <a:cs typeface="Helvetica"/>
              </a:rPr>
              <a:t>All relevant EU players (EU institutions and MS) working together on: </a:t>
            </a:r>
            <a:endParaRPr lang="en-GB" dirty="0" smtClean="0">
              <a:cs typeface="Helvetica"/>
            </a:endParaRPr>
          </a:p>
          <a:p>
            <a:pPr marL="0" indent="0" defTabSz="180000">
              <a:spcBef>
                <a:spcPts val="0"/>
              </a:spcBef>
              <a:buClr>
                <a:srgbClr val="007CC1"/>
              </a:buClr>
              <a:buFont typeface="Arial" charset="0"/>
              <a:buNone/>
              <a:defRPr/>
            </a:pPr>
            <a:endParaRPr lang="en-GB" dirty="0">
              <a:cs typeface="Helvetica"/>
            </a:endParaRPr>
          </a:p>
          <a:p>
            <a:pPr marL="180000" indent="-180000" defTabSz="180000">
              <a:spcBef>
                <a:spcPts val="0"/>
              </a:spcBef>
              <a:buClr>
                <a:srgbClr val="007CC1"/>
              </a:buClr>
              <a:buFont typeface="Arial" charset="0"/>
              <a:buChar char="•"/>
              <a:defRPr/>
            </a:pPr>
            <a:r>
              <a:rPr lang="en-GB" dirty="0">
                <a:cs typeface="Helvetica"/>
              </a:rPr>
              <a:t>A shared understanding of the context</a:t>
            </a:r>
          </a:p>
          <a:p>
            <a:pPr marL="180000" indent="-180000" defTabSz="180000">
              <a:spcBef>
                <a:spcPts val="0"/>
              </a:spcBef>
              <a:buClr>
                <a:srgbClr val="007CC1"/>
              </a:buClr>
              <a:buFont typeface="Arial" charset="0"/>
              <a:buChar char="•"/>
              <a:defRPr/>
            </a:pPr>
            <a:r>
              <a:rPr lang="en-GB" dirty="0">
                <a:cs typeface="Helvetica"/>
              </a:rPr>
              <a:t>Coherent objectives and strategies</a:t>
            </a:r>
          </a:p>
          <a:p>
            <a:pPr marL="180000" indent="-180000" defTabSz="180000">
              <a:spcBef>
                <a:spcPts val="0"/>
              </a:spcBef>
              <a:buClr>
                <a:srgbClr val="007CC1"/>
              </a:buClr>
              <a:buFont typeface="Arial" charset="0"/>
              <a:buChar char="•"/>
              <a:defRPr/>
            </a:pPr>
            <a:r>
              <a:rPr lang="en-GB" dirty="0">
                <a:cs typeface="Helvetica"/>
              </a:rPr>
              <a:t>Implementing actions</a:t>
            </a:r>
          </a:p>
          <a:p>
            <a:pPr marL="0" indent="0" defTabSz="180000">
              <a:spcBef>
                <a:spcPts val="0"/>
              </a:spcBef>
              <a:buClr>
                <a:srgbClr val="007CC1"/>
              </a:buClr>
              <a:buFont typeface="Arial" charset="0"/>
              <a:buNone/>
              <a:defRPr/>
            </a:pPr>
            <a:endParaRPr lang="en-GB" dirty="0">
              <a:cs typeface="Helvetica"/>
            </a:endParaRPr>
          </a:p>
          <a:p>
            <a:pPr marL="0" indent="0" defTabSz="180000">
              <a:spcBef>
                <a:spcPts val="0"/>
              </a:spcBef>
              <a:buClr>
                <a:srgbClr val="007CC1"/>
              </a:buClr>
              <a:buFont typeface="Arial" charset="0"/>
              <a:buNone/>
              <a:defRPr/>
            </a:pPr>
            <a:r>
              <a:rPr lang="en-GB" dirty="0">
                <a:cs typeface="Helvetica"/>
              </a:rPr>
              <a:t>Requires a  common vision for a specific situation, to ensure a joined up, coherent approach</a:t>
            </a:r>
          </a:p>
          <a:p>
            <a:pPr marL="0" indent="0" defTabSz="180000">
              <a:spcBef>
                <a:spcPts val="0"/>
              </a:spcBef>
              <a:buClr>
                <a:srgbClr val="007CC1"/>
              </a:buClr>
              <a:buFont typeface="Arial" charset="0"/>
              <a:buNone/>
              <a:defRPr/>
            </a:pPr>
            <a:endParaRPr lang="en-GB" dirty="0"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41277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EU's Comprehensive Approach to external conflict and crisis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17341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97348-F13E-4CC4-958E-1E6766B7FE8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628800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What is conflict sensitivity / conflict-sensitive </a:t>
            </a:r>
            <a:r>
              <a:rPr lang="en-GB" b="1" dirty="0" smtClean="0"/>
              <a:t>approaches?</a:t>
            </a:r>
          </a:p>
          <a:p>
            <a:endParaRPr lang="en-GB" dirty="0"/>
          </a:p>
          <a:p>
            <a:r>
              <a:rPr lang="en-GB" dirty="0"/>
              <a:t>Conflict sensitivity can be defined as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pPr lvl="0"/>
            <a:r>
              <a:rPr lang="en-GB" dirty="0" smtClean="0"/>
              <a:t>- Understanding </a:t>
            </a:r>
            <a:r>
              <a:rPr lang="en-GB" dirty="0"/>
              <a:t>the conflict </a:t>
            </a:r>
            <a:r>
              <a:rPr lang="en-GB" dirty="0" smtClean="0"/>
              <a:t>context.  </a:t>
            </a:r>
            <a:endParaRPr lang="en-GB" dirty="0"/>
          </a:p>
          <a:p>
            <a:pPr lvl="0"/>
            <a:r>
              <a:rPr lang="en-GB" dirty="0" smtClean="0"/>
              <a:t>- Understanding </a:t>
            </a:r>
            <a:r>
              <a:rPr lang="en-GB" dirty="0"/>
              <a:t>the potential interaction between any planned action/intervention and the context – how will interventions affect the context; how will the context affect interventions.</a:t>
            </a:r>
          </a:p>
          <a:p>
            <a:pPr lvl="0"/>
            <a:r>
              <a:rPr lang="en-GB" dirty="0" smtClean="0"/>
              <a:t>- Revising</a:t>
            </a:r>
            <a:r>
              <a:rPr lang="en-GB" dirty="0"/>
              <a:t>/ adapting planned interventions in order to minimise negative and maximise positive impacts </a:t>
            </a:r>
            <a:r>
              <a:rPr lang="en-GB" i="1" dirty="0"/>
              <a:t>on conflict and peace</a:t>
            </a:r>
            <a:r>
              <a:rPr lang="en-GB" dirty="0"/>
              <a:t>.</a:t>
            </a:r>
          </a:p>
          <a:p>
            <a:r>
              <a:rPr lang="en-GB" baseline="30000" dirty="0" smtClean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813235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2004:Sjablonen:Presentaties:Ontwerpen:Dia</Template>
  <TotalTime>9659</TotalTime>
  <Words>1072</Words>
  <Application>Microsoft Macintosh PowerPoint</Application>
  <PresentationFormat>On-screen Show (4:3)</PresentationFormat>
  <Paragraphs>202</Paragraphs>
  <Slides>23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3_Custom Design</vt:lpstr>
      <vt:lpstr>Office Theme</vt:lpstr>
      <vt:lpstr>Slide_Master</vt:lpstr>
      <vt:lpstr>Welcome!  Conflict Analysis in Support of EU External Action 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banimgu</dc:creator>
  <cp:lastModifiedBy>Ralf Otto</cp:lastModifiedBy>
  <cp:revision>856</cp:revision>
  <cp:lastPrinted>2015-04-13T15:38:17Z</cp:lastPrinted>
  <dcterms:created xsi:type="dcterms:W3CDTF">2011-12-20T08:53:59Z</dcterms:created>
  <dcterms:modified xsi:type="dcterms:W3CDTF">2015-05-18T14:40:46Z</dcterms:modified>
</cp:coreProperties>
</file>